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33"/>
  </p:notesMasterIdLst>
  <p:handoutMasterIdLst>
    <p:handoutMasterId r:id="rId34"/>
  </p:handoutMasterIdLst>
  <p:sldIdLst>
    <p:sldId id="261" r:id="rId2"/>
    <p:sldId id="257" r:id="rId3"/>
    <p:sldId id="263" r:id="rId4"/>
    <p:sldId id="268" r:id="rId5"/>
    <p:sldId id="267" r:id="rId6"/>
    <p:sldId id="269" r:id="rId7"/>
    <p:sldId id="270" r:id="rId8"/>
    <p:sldId id="271" r:id="rId9"/>
    <p:sldId id="264" r:id="rId10"/>
    <p:sldId id="277" r:id="rId11"/>
    <p:sldId id="273" r:id="rId12"/>
    <p:sldId id="278" r:id="rId13"/>
    <p:sldId id="279" r:id="rId14"/>
    <p:sldId id="265" r:id="rId15"/>
    <p:sldId id="272" r:id="rId16"/>
    <p:sldId id="274" r:id="rId17"/>
    <p:sldId id="275"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90E3D8-48A2-41B4-9C6A-4494CBA31E2A}" type="datetimeFigureOut">
              <a:rPr lang="it-IT" smtClean="0"/>
              <a:pPr/>
              <a:t>14/12/2019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BD825F-273C-4037-80ED-0500E76FA876}" type="slidenum">
              <a:rPr lang="it-IT" smtClean="0"/>
              <a:pPr/>
              <a:t>‹N›</a:t>
            </a:fld>
            <a:endParaRPr lang="it-IT"/>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7A09BB-AB0B-4D9E-A59A-9E619C7A3969}" type="datetimeFigureOut">
              <a:rPr lang="it-IT" smtClean="0"/>
              <a:pPr/>
              <a:t>14/12/2019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10D823-CCC1-4EC1-99E3-0A4407367589}" type="slidenum">
              <a:rPr lang="it-IT" smtClean="0"/>
              <a:pPr/>
              <a:t>‹N›</a:t>
            </a:fld>
            <a:endParaRPr lang="it-IT"/>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DB10D823-CCC1-4EC1-99E3-0A4407367589}" type="slidenum">
              <a:rPr lang="it-IT" smtClean="0"/>
              <a:pPr/>
              <a:t>1</a:t>
            </a:fld>
            <a:endParaRPr lang="it-IT"/>
          </a:p>
        </p:txBody>
      </p:sp>
      <p:sp>
        <p:nvSpPr>
          <p:cNvPr id="5" name="Segnaposto data 4"/>
          <p:cNvSpPr>
            <a:spLocks noGrp="1"/>
          </p:cNvSpPr>
          <p:nvPr>
            <p:ph type="dt" idx="11"/>
          </p:nvPr>
        </p:nvSpPr>
        <p:spPr/>
        <p:txBody>
          <a:bodyPr/>
          <a:lstStyle/>
          <a:p>
            <a:fld id="{B898AD33-29CD-475D-AFA9-447617D89576}" type="datetime1">
              <a:rPr lang="it-IT" smtClean="0"/>
              <a:pPr/>
              <a:t>14/12/2019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59E7795A-9FD2-428F-959B-157C1E2F2BAA}" type="datetime1">
              <a:rPr lang="it-IT" smtClean="0"/>
              <a:pPr/>
              <a:t>14/12/2019</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E950D681-0E87-4BCC-8A28-96BD0646240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DCEA7D52-64CD-45B5-B624-4F6C60AC5282}" type="datetime1">
              <a:rPr lang="it-IT" smtClean="0"/>
              <a:pPr/>
              <a:t>14/12/2019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50D681-0E87-4BCC-8A28-96BD0646240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558F0D4-5AD8-422C-A42B-DC5CA0A5E62A}" type="datetime1">
              <a:rPr lang="it-IT" smtClean="0"/>
              <a:pPr/>
              <a:t>14/12/2019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50D681-0E87-4BCC-8A28-96BD0646240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7A12890C-C896-4A9C-94A7-AFE7A5E8E09E}" type="datetime1">
              <a:rPr lang="it-IT" smtClean="0"/>
              <a:pPr/>
              <a:t>14/12/2019</a:t>
            </a:fld>
            <a:endParaRPr lang="it-IT"/>
          </a:p>
        </p:txBody>
      </p:sp>
      <p:sp>
        <p:nvSpPr>
          <p:cNvPr id="9" name="Segnaposto numero diapositiva 8"/>
          <p:cNvSpPr>
            <a:spLocks noGrp="1"/>
          </p:cNvSpPr>
          <p:nvPr>
            <p:ph type="sldNum" sz="quarter" idx="15"/>
          </p:nvPr>
        </p:nvSpPr>
        <p:spPr/>
        <p:txBody>
          <a:bodyPr rtlCol="0"/>
          <a:lstStyle/>
          <a:p>
            <a:fld id="{E950D681-0E87-4BCC-8A28-96BD06462406}"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B3397428-E61F-4BE9-96DF-8A8945553905}" type="datetime1">
              <a:rPr lang="it-IT" smtClean="0"/>
              <a:pPr/>
              <a:t>14/12/2019</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E950D681-0E87-4BCC-8A28-96BD0646240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8C796C6C-E1FB-4B44-B44D-71AB44208DF5}" type="datetime1">
              <a:rPr lang="it-IT" smtClean="0"/>
              <a:pPr/>
              <a:t>14/12/2019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50D681-0E87-4BCC-8A28-96BD06462406}"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F07DFA71-607B-469D-A0B2-0FF31E0AA43A}" type="datetime1">
              <a:rPr lang="it-IT" smtClean="0"/>
              <a:pPr/>
              <a:t>14/12/2019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950D681-0E87-4BCC-8A28-96BD06462406}"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7C40AFF6-8D8F-4C5D-A610-5AC813E9B7E7}" type="datetime1">
              <a:rPr lang="it-IT" smtClean="0"/>
              <a:pPr/>
              <a:t>14/12/2019</a:t>
            </a:fld>
            <a:endParaRPr lang="it-IT"/>
          </a:p>
        </p:txBody>
      </p:sp>
      <p:sp>
        <p:nvSpPr>
          <p:cNvPr id="7" name="Segnaposto numero diapositiva 6"/>
          <p:cNvSpPr>
            <a:spLocks noGrp="1"/>
          </p:cNvSpPr>
          <p:nvPr>
            <p:ph type="sldNum" sz="quarter" idx="11"/>
          </p:nvPr>
        </p:nvSpPr>
        <p:spPr/>
        <p:txBody>
          <a:bodyPr rtlCol="0"/>
          <a:lstStyle/>
          <a:p>
            <a:fld id="{E950D681-0E87-4BCC-8A28-96BD06462406}"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CD3F0B7-5D4D-45CE-B744-416B13A518A5}" type="datetime1">
              <a:rPr lang="it-IT" smtClean="0"/>
              <a:pPr/>
              <a:t>14/12/2019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950D681-0E87-4BCC-8A28-96BD0646240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92933EA8-C24C-4916-A232-AFE45EF81115}" type="datetime1">
              <a:rPr lang="it-IT" smtClean="0"/>
              <a:pPr/>
              <a:t>14/12/2019</a:t>
            </a:fld>
            <a:endParaRPr lang="it-IT"/>
          </a:p>
        </p:txBody>
      </p:sp>
      <p:sp>
        <p:nvSpPr>
          <p:cNvPr id="22" name="Segnaposto numero diapositiva 21"/>
          <p:cNvSpPr>
            <a:spLocks noGrp="1"/>
          </p:cNvSpPr>
          <p:nvPr>
            <p:ph type="sldNum" sz="quarter" idx="15"/>
          </p:nvPr>
        </p:nvSpPr>
        <p:spPr/>
        <p:txBody>
          <a:bodyPr rtlCol="0"/>
          <a:lstStyle/>
          <a:p>
            <a:fld id="{E950D681-0E87-4BCC-8A28-96BD06462406}"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0B4AF200-4783-4E27-BEBF-467C14EE597C}" type="datetime1">
              <a:rPr lang="it-IT" smtClean="0"/>
              <a:pPr/>
              <a:t>14/12/2019</a:t>
            </a:fld>
            <a:endParaRPr lang="it-IT"/>
          </a:p>
        </p:txBody>
      </p:sp>
      <p:sp>
        <p:nvSpPr>
          <p:cNvPr id="18" name="Segnaposto numero diapositiva 17"/>
          <p:cNvSpPr>
            <a:spLocks noGrp="1"/>
          </p:cNvSpPr>
          <p:nvPr>
            <p:ph type="sldNum" sz="quarter" idx="11"/>
          </p:nvPr>
        </p:nvSpPr>
        <p:spPr/>
        <p:txBody>
          <a:bodyPr rtlCol="0"/>
          <a:lstStyle/>
          <a:p>
            <a:fld id="{E950D681-0E87-4BCC-8A28-96BD06462406}"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6CF6F80-83B9-4F39-8801-58649592DB27}" type="datetime1">
              <a:rPr lang="it-IT" smtClean="0"/>
              <a:pPr/>
              <a:t>14/12/2019</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950D681-0E87-4BCC-8A28-96BD0646240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332656"/>
            <a:ext cx="7772400" cy="1296144"/>
          </a:xfrm>
        </p:spPr>
        <p:txBody>
          <a:bodyPr>
            <a:noAutofit/>
          </a:bodyPr>
          <a:lstStyle/>
          <a:p>
            <a:pPr algn="ctr"/>
            <a:r>
              <a:rPr lang="it-IT" sz="4000" dirty="0" smtClean="0">
                <a:solidFill>
                  <a:srgbClr val="0070C0"/>
                </a:solidFill>
              </a:rPr>
              <a:t>Ogni figlio è uno spettacolo unico</a:t>
            </a:r>
            <a:endParaRPr lang="it-IT" sz="4000" dirty="0">
              <a:solidFill>
                <a:srgbClr val="0070C0"/>
              </a:solidFill>
            </a:endParaRPr>
          </a:p>
        </p:txBody>
      </p:sp>
      <p:sp>
        <p:nvSpPr>
          <p:cNvPr id="3" name="Sottotitolo 2"/>
          <p:cNvSpPr>
            <a:spLocks noGrp="1"/>
          </p:cNvSpPr>
          <p:nvPr>
            <p:ph type="subTitle" idx="1"/>
          </p:nvPr>
        </p:nvSpPr>
        <p:spPr>
          <a:xfrm>
            <a:off x="1547664" y="5733256"/>
            <a:ext cx="6172200" cy="720080"/>
          </a:xfrm>
        </p:spPr>
        <p:txBody>
          <a:bodyPr>
            <a:normAutofit/>
          </a:bodyPr>
          <a:lstStyle/>
          <a:p>
            <a:pPr algn="ctr"/>
            <a:r>
              <a:rPr lang="it-IT" sz="1400" dirty="0" smtClean="0">
                <a:solidFill>
                  <a:schemeClr val="tx1"/>
                </a:solidFill>
              </a:rPr>
              <a:t>Prof. Francesco Cannizzaro</a:t>
            </a:r>
          </a:p>
          <a:p>
            <a:pPr algn="ctr"/>
            <a:r>
              <a:rPr lang="it-IT" sz="1400" dirty="0" smtClean="0">
                <a:solidFill>
                  <a:schemeClr val="tx1"/>
                </a:solidFill>
              </a:rPr>
              <a:t>Specialista in pedagogia, Bioetica e Sessuologia</a:t>
            </a:r>
            <a:endParaRPr lang="it-IT" sz="1400" dirty="0">
              <a:solidFill>
                <a:schemeClr val="tx1"/>
              </a:solidFill>
            </a:endParaRPr>
          </a:p>
        </p:txBody>
      </p:sp>
      <p:pic>
        <p:nvPicPr>
          <p:cNvPr id="5122" name="Picture 2" descr="C:\Users\Public\Pictures\genitori e figli.jpg"/>
          <p:cNvPicPr>
            <a:picLocks noChangeAspect="1" noChangeArrowheads="1"/>
          </p:cNvPicPr>
          <p:nvPr/>
        </p:nvPicPr>
        <p:blipFill>
          <a:blip r:embed="rId3" cstate="print"/>
          <a:srcRect/>
          <a:stretch>
            <a:fillRect/>
          </a:stretch>
        </p:blipFill>
        <p:spPr bwMode="auto">
          <a:xfrm>
            <a:off x="1763688" y="1844824"/>
            <a:ext cx="6057144" cy="2808312"/>
          </a:xfrm>
          <a:prstGeom prst="rect">
            <a:avLst/>
          </a:prstGeom>
          <a:noFill/>
          <a:ln w="25400">
            <a:solidFill>
              <a:srgbClr val="0070C0"/>
            </a:solidFill>
          </a:ln>
        </p:spPr>
      </p:pic>
      <p:sp>
        <p:nvSpPr>
          <p:cNvPr id="6" name="CasellaDiTesto 5"/>
          <p:cNvSpPr txBox="1"/>
          <p:nvPr/>
        </p:nvSpPr>
        <p:spPr>
          <a:xfrm>
            <a:off x="1691680" y="4797152"/>
            <a:ext cx="6408712" cy="523220"/>
          </a:xfrm>
          <a:prstGeom prst="rect">
            <a:avLst/>
          </a:prstGeom>
          <a:noFill/>
        </p:spPr>
        <p:txBody>
          <a:bodyPr wrap="square" rtlCol="0">
            <a:spAutoFit/>
          </a:bodyPr>
          <a:lstStyle/>
          <a:p>
            <a:pPr algn="ctr"/>
            <a:r>
              <a:rPr lang="it-IT" sz="2800" b="1" dirty="0" smtClean="0">
                <a:solidFill>
                  <a:srgbClr val="FF0000"/>
                </a:solidFill>
              </a:rPr>
              <a:t>Quale genitore per i nostri figli?</a:t>
            </a:r>
            <a:endParaRPr lang="it-IT" sz="28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6172200" cy="936104"/>
          </a:xfrm>
        </p:spPr>
        <p:txBody>
          <a:bodyPr>
            <a:normAutofit fontScale="90000"/>
          </a:bodyPr>
          <a:lstStyle/>
          <a:p>
            <a:pPr algn="ctr"/>
            <a:r>
              <a:rPr lang="it-IT" dirty="0" smtClean="0">
                <a:solidFill>
                  <a:srgbClr val="C00000"/>
                </a:solidFill>
              </a:rPr>
              <a:t>Caratteristiche del genitore spazzaneve</a:t>
            </a:r>
            <a:endParaRPr lang="it-IT" dirty="0">
              <a:solidFill>
                <a:srgbClr val="C00000"/>
              </a:solidFill>
            </a:endParaRPr>
          </a:p>
        </p:txBody>
      </p:sp>
      <p:sp>
        <p:nvSpPr>
          <p:cNvPr id="3" name="Sottotitolo 2"/>
          <p:cNvSpPr>
            <a:spLocks noGrp="1"/>
          </p:cNvSpPr>
          <p:nvPr>
            <p:ph type="subTitle" idx="1"/>
          </p:nvPr>
        </p:nvSpPr>
        <p:spPr>
          <a:xfrm>
            <a:off x="2267744" y="1844824"/>
            <a:ext cx="6172200" cy="4248472"/>
          </a:xfrm>
        </p:spPr>
        <p:txBody>
          <a:bodyPr>
            <a:normAutofit/>
          </a:bodyPr>
          <a:lstStyle/>
          <a:p>
            <a:pPr marL="269875" indent="-269875">
              <a:buFont typeface="Wingdings" pitchFamily="2" charset="2"/>
              <a:buChar char="q"/>
            </a:pPr>
            <a:r>
              <a:rPr lang="it-IT" sz="2000" dirty="0" smtClean="0"/>
              <a:t>Critica gli altri adulti che chiedono troppo a suo figlio </a:t>
            </a:r>
          </a:p>
          <a:p>
            <a:pPr marL="269875" indent="-269875">
              <a:buFont typeface="Wingdings" pitchFamily="2" charset="2"/>
              <a:buChar char="q"/>
            </a:pPr>
            <a:r>
              <a:rPr lang="it-IT" sz="2000" dirty="0" smtClean="0"/>
              <a:t>E’ sempre pronto a fornire aiuto nelle pratiche quotidiane</a:t>
            </a:r>
          </a:p>
          <a:p>
            <a:pPr marL="269875" indent="-269875">
              <a:buFont typeface="Wingdings" pitchFamily="2" charset="2"/>
              <a:buChar char="q"/>
            </a:pPr>
            <a:r>
              <a:rPr lang="it-IT" sz="2000" dirty="0" smtClean="0"/>
              <a:t>In ogni modo cerca di risparmiare la fatica al figlio</a:t>
            </a:r>
          </a:p>
          <a:p>
            <a:pPr marL="269875" indent="-269875">
              <a:buFont typeface="Wingdings" pitchFamily="2" charset="2"/>
              <a:buChar char="q"/>
            </a:pPr>
            <a:r>
              <a:rPr lang="it-IT" sz="2000" dirty="0" smtClean="0"/>
              <a:t>E’ portato a cambiare le circostanze non appena diventano difficili o sfavorevoli</a:t>
            </a:r>
          </a:p>
          <a:p>
            <a:pPr marL="269875" indent="-269875">
              <a:buFont typeface="Wingdings" pitchFamily="2" charset="2"/>
              <a:buChar char="q"/>
            </a:pPr>
            <a:r>
              <a:rPr lang="it-IT" sz="2000" dirty="0" smtClean="0"/>
              <a:t>Ritiene il figlio incapace di cavarsela da solo</a:t>
            </a:r>
          </a:p>
          <a:p>
            <a:pPr marL="269875" indent="-269875">
              <a:buFont typeface="Wingdings" pitchFamily="2" charset="2"/>
              <a:buChar char="q"/>
            </a:pPr>
            <a:r>
              <a:rPr lang="it-IT" sz="2000" dirty="0" smtClean="0"/>
              <a:t>Sa anche essere molto esigente e duro (però è l’unico che può permetterselo)</a:t>
            </a:r>
          </a:p>
          <a:p>
            <a:pPr marL="269875" indent="-269875">
              <a:buFont typeface="Wingdings" pitchFamily="2" charset="2"/>
              <a:buChar char="q"/>
            </a:pPr>
            <a:endParaRPr lang="it-IT" sz="2000" dirty="0" smtClean="0"/>
          </a:p>
          <a:p>
            <a:endParaRPr lang="it-IT" sz="2000" dirty="0"/>
          </a:p>
        </p:txBody>
      </p:sp>
      <p:pic>
        <p:nvPicPr>
          <p:cNvPr id="5" name="Picture 2" descr="C:\Users\Master\Desktop\Raccolta foto\foto PPT\spazzaneve-1.jpg"/>
          <p:cNvPicPr>
            <a:picLocks noChangeAspect="1" noChangeArrowheads="1"/>
          </p:cNvPicPr>
          <p:nvPr/>
        </p:nvPicPr>
        <p:blipFill>
          <a:blip r:embed="rId2" cstate="print"/>
          <a:srcRect/>
          <a:stretch>
            <a:fillRect/>
          </a:stretch>
        </p:blipFill>
        <p:spPr bwMode="auto">
          <a:xfrm>
            <a:off x="7164288" y="0"/>
            <a:ext cx="1979712" cy="1499575"/>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188640"/>
            <a:ext cx="6768752" cy="1080120"/>
          </a:xfrm>
        </p:spPr>
        <p:txBody>
          <a:bodyPr>
            <a:normAutofit/>
          </a:bodyPr>
          <a:lstStyle/>
          <a:p>
            <a:pPr algn="ctr"/>
            <a:r>
              <a:rPr lang="it-IT" dirty="0" smtClean="0">
                <a:solidFill>
                  <a:srgbClr val="C00000"/>
                </a:solidFill>
              </a:rPr>
              <a:t>I quattro modelli in una visione d’insieme</a:t>
            </a:r>
            <a:endParaRPr lang="it-IT" dirty="0">
              <a:solidFill>
                <a:srgbClr val="C00000"/>
              </a:solidFill>
            </a:endParaRPr>
          </a:p>
        </p:txBody>
      </p:sp>
      <p:sp>
        <p:nvSpPr>
          <p:cNvPr id="3" name="Sottotitolo 2"/>
          <p:cNvSpPr>
            <a:spLocks noGrp="1"/>
          </p:cNvSpPr>
          <p:nvPr>
            <p:ph type="subTitle" idx="1"/>
          </p:nvPr>
        </p:nvSpPr>
        <p:spPr>
          <a:xfrm>
            <a:off x="1691680" y="1340768"/>
            <a:ext cx="6172200" cy="864096"/>
          </a:xfrm>
          <a:solidFill>
            <a:schemeClr val="accent2">
              <a:lumMod val="40000"/>
              <a:lumOff val="60000"/>
            </a:schemeClr>
          </a:solidFill>
          <a:ln w="25400">
            <a:solidFill>
              <a:schemeClr val="accent1"/>
            </a:solidFill>
          </a:ln>
        </p:spPr>
        <p:txBody>
          <a:bodyPr>
            <a:normAutofit fontScale="85000" lnSpcReduction="10000"/>
          </a:bodyPr>
          <a:lstStyle/>
          <a:p>
            <a:pPr marL="179388" indent="-179388" algn="ctr"/>
            <a:r>
              <a:rPr lang="it-IT" sz="2000" dirty="0" smtClean="0"/>
              <a:t>Abbiamo esaminato i 4 diversi modelli genitoriali, ognuno dei quali ha proprie caratteristiche e sottende una differente concezione della vita</a:t>
            </a:r>
            <a:endParaRPr lang="it-IT" sz="2000" dirty="0"/>
          </a:p>
        </p:txBody>
      </p:sp>
      <p:sp>
        <p:nvSpPr>
          <p:cNvPr id="5" name="CasellaDiTesto 4"/>
          <p:cNvSpPr txBox="1"/>
          <p:nvPr/>
        </p:nvSpPr>
        <p:spPr>
          <a:xfrm>
            <a:off x="1691680" y="2348880"/>
            <a:ext cx="6192688" cy="646331"/>
          </a:xfrm>
          <a:prstGeom prst="rect">
            <a:avLst/>
          </a:prstGeom>
          <a:solidFill>
            <a:schemeClr val="accent2">
              <a:lumMod val="40000"/>
              <a:lumOff val="60000"/>
            </a:schemeClr>
          </a:solidFill>
          <a:ln w="25400">
            <a:solidFill>
              <a:schemeClr val="accent1"/>
            </a:solidFill>
          </a:ln>
        </p:spPr>
        <p:txBody>
          <a:bodyPr wrap="square" rtlCol="0">
            <a:spAutoFit/>
          </a:bodyPr>
          <a:lstStyle/>
          <a:p>
            <a:pPr algn="ctr"/>
            <a:r>
              <a:rPr lang="it-IT" dirty="0" smtClean="0"/>
              <a:t>Se usassimo la popolare metafora della piscina, potremmo dire che, rispetto al figlio:</a:t>
            </a:r>
            <a:endParaRPr lang="it-IT" dirty="0"/>
          </a:p>
        </p:txBody>
      </p:sp>
      <p:sp>
        <p:nvSpPr>
          <p:cNvPr id="6" name="CasellaDiTesto 5"/>
          <p:cNvSpPr txBox="1"/>
          <p:nvPr/>
        </p:nvSpPr>
        <p:spPr>
          <a:xfrm>
            <a:off x="4283968" y="3212976"/>
            <a:ext cx="4320480" cy="369332"/>
          </a:xfrm>
          <a:prstGeom prst="rect">
            <a:avLst/>
          </a:prstGeom>
          <a:solidFill>
            <a:srgbClr val="FFC000"/>
          </a:solidFill>
          <a:ln w="25400">
            <a:solidFill>
              <a:schemeClr val="accent1"/>
            </a:solidFill>
          </a:ln>
        </p:spPr>
        <p:txBody>
          <a:bodyPr wrap="square" rtlCol="0">
            <a:spAutoFit/>
          </a:bodyPr>
          <a:lstStyle/>
          <a:p>
            <a:pPr algn="ctr"/>
            <a:r>
              <a:rPr lang="it-IT" dirty="0" smtClean="0"/>
              <a:t>non gli toglierebbe mai il salvagente</a:t>
            </a:r>
            <a:endParaRPr lang="it-IT" dirty="0"/>
          </a:p>
        </p:txBody>
      </p:sp>
      <p:sp>
        <p:nvSpPr>
          <p:cNvPr id="7" name="CasellaDiTesto 6"/>
          <p:cNvSpPr txBox="1"/>
          <p:nvPr/>
        </p:nvSpPr>
        <p:spPr>
          <a:xfrm>
            <a:off x="4283968" y="4005064"/>
            <a:ext cx="4320480" cy="369332"/>
          </a:xfrm>
          <a:prstGeom prst="rect">
            <a:avLst/>
          </a:prstGeom>
          <a:solidFill>
            <a:srgbClr val="FFC000"/>
          </a:solidFill>
          <a:ln w="25400">
            <a:solidFill>
              <a:schemeClr val="accent1"/>
            </a:solidFill>
          </a:ln>
        </p:spPr>
        <p:txBody>
          <a:bodyPr wrap="square" rtlCol="0">
            <a:spAutoFit/>
          </a:bodyPr>
          <a:lstStyle/>
          <a:p>
            <a:pPr algn="ctr"/>
            <a:r>
              <a:rPr lang="it-IT" dirty="0" smtClean="0"/>
              <a:t>lo butterebbe direttamente in acqua</a:t>
            </a:r>
            <a:endParaRPr lang="it-IT" dirty="0"/>
          </a:p>
        </p:txBody>
      </p:sp>
      <p:sp>
        <p:nvSpPr>
          <p:cNvPr id="9" name="CasellaDiTesto 8"/>
          <p:cNvSpPr txBox="1"/>
          <p:nvPr/>
        </p:nvSpPr>
        <p:spPr>
          <a:xfrm>
            <a:off x="4283968" y="4797152"/>
            <a:ext cx="4320480" cy="646331"/>
          </a:xfrm>
          <a:prstGeom prst="rect">
            <a:avLst/>
          </a:prstGeom>
          <a:solidFill>
            <a:srgbClr val="FFC000"/>
          </a:solidFill>
          <a:ln w="25400">
            <a:solidFill>
              <a:schemeClr val="accent1"/>
            </a:solidFill>
          </a:ln>
        </p:spPr>
        <p:txBody>
          <a:bodyPr wrap="square" rtlCol="0">
            <a:spAutoFit/>
          </a:bodyPr>
          <a:lstStyle/>
          <a:p>
            <a:pPr algn="ctr"/>
            <a:r>
              <a:rPr lang="it-IT" dirty="0" smtClean="0"/>
              <a:t>non smetterebbe un istante ad usare il fischietto da bagnino</a:t>
            </a:r>
            <a:endParaRPr lang="it-IT" dirty="0"/>
          </a:p>
        </p:txBody>
      </p:sp>
      <p:sp>
        <p:nvSpPr>
          <p:cNvPr id="10" name="CasellaDiTesto 9"/>
          <p:cNvSpPr txBox="1"/>
          <p:nvPr/>
        </p:nvSpPr>
        <p:spPr>
          <a:xfrm>
            <a:off x="4283968" y="5805264"/>
            <a:ext cx="4320480" cy="923330"/>
          </a:xfrm>
          <a:prstGeom prst="rect">
            <a:avLst/>
          </a:prstGeom>
          <a:solidFill>
            <a:srgbClr val="FFC000"/>
          </a:solidFill>
          <a:ln w="25400">
            <a:solidFill>
              <a:schemeClr val="accent1"/>
            </a:solidFill>
          </a:ln>
        </p:spPr>
        <p:txBody>
          <a:bodyPr wrap="square" rtlCol="0">
            <a:spAutoFit/>
          </a:bodyPr>
          <a:lstStyle/>
          <a:p>
            <a:pPr algn="ctr"/>
            <a:r>
              <a:rPr lang="it-IT" dirty="0" smtClean="0"/>
              <a:t>si assicurerebbe che i suoi piedi possano in ogni momento toccare il fondo</a:t>
            </a:r>
            <a:endParaRPr lang="it-IT" dirty="0"/>
          </a:p>
        </p:txBody>
      </p:sp>
      <p:sp>
        <p:nvSpPr>
          <p:cNvPr id="11" name="Freccia a destra 10"/>
          <p:cNvSpPr/>
          <p:nvPr/>
        </p:nvSpPr>
        <p:spPr>
          <a:xfrm>
            <a:off x="1331640" y="3140968"/>
            <a:ext cx="2880320"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chemeClr val="bg1"/>
                </a:solidFill>
              </a:rPr>
              <a:t>Il genitore chioccia</a:t>
            </a:r>
            <a:endParaRPr lang="it-IT" sz="1600" b="1" dirty="0">
              <a:solidFill>
                <a:schemeClr val="bg1"/>
              </a:solidFill>
            </a:endParaRPr>
          </a:p>
        </p:txBody>
      </p:sp>
      <p:sp>
        <p:nvSpPr>
          <p:cNvPr id="12" name="Freccia a destra 11"/>
          <p:cNvSpPr/>
          <p:nvPr/>
        </p:nvSpPr>
        <p:spPr>
          <a:xfrm>
            <a:off x="1259632" y="3933056"/>
            <a:ext cx="2952328"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chemeClr val="bg1"/>
                </a:solidFill>
              </a:rPr>
              <a:t>Il genitore tigre</a:t>
            </a:r>
            <a:endParaRPr lang="it-IT" sz="1600" b="1" dirty="0">
              <a:solidFill>
                <a:schemeClr val="bg1"/>
              </a:solidFill>
            </a:endParaRPr>
          </a:p>
        </p:txBody>
      </p:sp>
      <p:sp>
        <p:nvSpPr>
          <p:cNvPr id="13" name="Freccia a destra 12"/>
          <p:cNvSpPr/>
          <p:nvPr/>
        </p:nvSpPr>
        <p:spPr>
          <a:xfrm>
            <a:off x="1187624" y="4869160"/>
            <a:ext cx="3024336"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chemeClr val="bg1"/>
                </a:solidFill>
              </a:rPr>
              <a:t>Il genitore elicottero</a:t>
            </a:r>
            <a:endParaRPr lang="it-IT" sz="1600" b="1" dirty="0">
              <a:solidFill>
                <a:schemeClr val="bg1"/>
              </a:solidFill>
            </a:endParaRPr>
          </a:p>
        </p:txBody>
      </p:sp>
      <p:sp>
        <p:nvSpPr>
          <p:cNvPr id="14" name="Freccia a destra 13"/>
          <p:cNvSpPr/>
          <p:nvPr/>
        </p:nvSpPr>
        <p:spPr>
          <a:xfrm>
            <a:off x="1187624" y="5949280"/>
            <a:ext cx="3024336"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chemeClr val="bg1"/>
                </a:solidFill>
              </a:rPr>
              <a:t>Il genitore spazzaneve</a:t>
            </a:r>
            <a:endParaRPr lang="it-IT" sz="1600" b="1" dirty="0">
              <a:solidFill>
                <a:schemeClr val="bg1"/>
              </a:solidFill>
            </a:endParaRPr>
          </a:p>
        </p:txBody>
      </p:sp>
      <p:pic>
        <p:nvPicPr>
          <p:cNvPr id="3075" name="Picture 3" descr="C:\Users\Master\Desktop\Raccolta foto\foto PPT\piscina.jpg"/>
          <p:cNvPicPr>
            <a:picLocks noChangeAspect="1" noChangeArrowheads="1"/>
          </p:cNvPicPr>
          <p:nvPr/>
        </p:nvPicPr>
        <p:blipFill>
          <a:blip r:embed="rId2" cstate="print"/>
          <a:srcRect/>
          <a:stretch>
            <a:fillRect/>
          </a:stretch>
        </p:blipFill>
        <p:spPr bwMode="auto">
          <a:xfrm>
            <a:off x="7515225" y="0"/>
            <a:ext cx="1628775" cy="12192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linds(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grpId="0" nodeType="clickEffect">
                                  <p:stCondLst>
                                    <p:cond delay="0"/>
                                  </p:stCondLst>
                                  <p:iterate type="lt">
                                    <p:tmPct val="10000"/>
                                  </p:iterate>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6"/>
                                        </p:tgtEl>
                                        <p:attrNameLst>
                                          <p:attrName>ppt_y</p:attrName>
                                        </p:attrNameLst>
                                      </p:cBhvr>
                                      <p:tavLst>
                                        <p:tav tm="0">
                                          <p:val>
                                            <p:strVal val="#ppt_y"/>
                                          </p:val>
                                        </p:tav>
                                        <p:tav tm="100000">
                                          <p:val>
                                            <p:strVal val="#ppt_y"/>
                                          </p:val>
                                        </p:tav>
                                      </p:tavLst>
                                    </p:anim>
                                    <p:anim calcmode="lin" valueType="num">
                                      <p:cBhvr>
                                        <p:cTn id="30"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7"/>
                                        </p:tgtEl>
                                        <p:attrNameLst>
                                          <p:attrName>ppt_y</p:attrName>
                                        </p:attrNameLst>
                                      </p:cBhvr>
                                      <p:tavLst>
                                        <p:tav tm="0">
                                          <p:val>
                                            <p:strVal val="#ppt_y"/>
                                          </p:val>
                                        </p:tav>
                                        <p:tav tm="100000">
                                          <p:val>
                                            <p:strVal val="#ppt_y"/>
                                          </p:val>
                                        </p:tav>
                                      </p:tavLst>
                                    </p:anim>
                                    <p:anim calcmode="lin" valueType="num">
                                      <p:cBhvr>
                                        <p:cTn id="45"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17" presetClass="entr" presetSubtype="1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p:cTn id="52" dur="500" fill="hold"/>
                                        <p:tgtEl>
                                          <p:spTgt spid="13"/>
                                        </p:tgtEl>
                                        <p:attrNameLst>
                                          <p:attrName>ppt_w</p:attrName>
                                        </p:attrNameLst>
                                      </p:cBhvr>
                                      <p:tavLst>
                                        <p:tav tm="0">
                                          <p:val>
                                            <p:fltVal val="0"/>
                                          </p:val>
                                        </p:tav>
                                        <p:tav tm="100000">
                                          <p:val>
                                            <p:strVal val="#ppt_w"/>
                                          </p:val>
                                        </p:tav>
                                      </p:tavLst>
                                    </p:anim>
                                    <p:anim calcmode="lin" valueType="num">
                                      <p:cBhvr>
                                        <p:cTn id="53" dur="5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54" fill="hold">
                      <p:stCondLst>
                        <p:cond delay="indefinite"/>
                      </p:stCondLst>
                      <p:childTnLst>
                        <p:par>
                          <p:cTn id="55" fill="hold">
                            <p:stCondLst>
                              <p:cond delay="0"/>
                            </p:stCondLst>
                            <p:childTnLst>
                              <p:par>
                                <p:cTn id="56" presetID="41" presetClass="entr" presetSubtype="0" fill="hold" grpId="0" nodeType="clickEffect">
                                  <p:stCondLst>
                                    <p:cond delay="0"/>
                                  </p:stCondLst>
                                  <p:iterate type="lt">
                                    <p:tmPct val="10000"/>
                                  </p:iterate>
                                  <p:childTnLst>
                                    <p:set>
                                      <p:cBhvr>
                                        <p:cTn id="57" dur="1" fill="hold">
                                          <p:stCondLst>
                                            <p:cond delay="0"/>
                                          </p:stCondLst>
                                        </p:cTn>
                                        <p:tgtEl>
                                          <p:spTgt spid="9"/>
                                        </p:tgtEl>
                                        <p:attrNameLst>
                                          <p:attrName>style.visibility</p:attrName>
                                        </p:attrNameLst>
                                      </p:cBhvr>
                                      <p:to>
                                        <p:strVal val="visible"/>
                                      </p:to>
                                    </p:set>
                                    <p:anim calcmode="lin" valueType="num">
                                      <p:cBhvr>
                                        <p:cTn id="58"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9"/>
                                        </p:tgtEl>
                                        <p:attrNameLst>
                                          <p:attrName>ppt_y</p:attrName>
                                        </p:attrNameLst>
                                      </p:cBhvr>
                                      <p:tavLst>
                                        <p:tav tm="0">
                                          <p:val>
                                            <p:strVal val="#ppt_y"/>
                                          </p:val>
                                        </p:tav>
                                        <p:tav tm="100000">
                                          <p:val>
                                            <p:strVal val="#ppt_y"/>
                                          </p:val>
                                        </p:tav>
                                      </p:tavLst>
                                    </p:anim>
                                    <p:anim calcmode="lin" valueType="num">
                                      <p:cBhvr>
                                        <p:cTn id="60"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17" presetClass="entr" presetSubtype="10"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500" fill="hold"/>
                                        <p:tgtEl>
                                          <p:spTgt spid="14"/>
                                        </p:tgtEl>
                                        <p:attrNameLst>
                                          <p:attrName>ppt_w</p:attrName>
                                        </p:attrNameLst>
                                      </p:cBhvr>
                                      <p:tavLst>
                                        <p:tav tm="0">
                                          <p:val>
                                            <p:fltVal val="0"/>
                                          </p:val>
                                        </p:tav>
                                        <p:tav tm="100000">
                                          <p:val>
                                            <p:strVal val="#ppt_w"/>
                                          </p:val>
                                        </p:tav>
                                      </p:tavLst>
                                    </p:anim>
                                    <p:anim calcmode="lin" valueType="num">
                                      <p:cBhvr>
                                        <p:cTn id="68" dur="5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41" presetClass="entr" presetSubtype="0" fill="hold" grpId="0" nodeType="clickEffect">
                                  <p:stCondLst>
                                    <p:cond delay="0"/>
                                  </p:stCondLst>
                                  <p:iterate type="lt">
                                    <p:tmPct val="10000"/>
                                  </p:iterate>
                                  <p:childTnLst>
                                    <p:set>
                                      <p:cBhvr>
                                        <p:cTn id="72" dur="1" fill="hold">
                                          <p:stCondLst>
                                            <p:cond delay="0"/>
                                          </p:stCondLst>
                                        </p:cTn>
                                        <p:tgtEl>
                                          <p:spTgt spid="10"/>
                                        </p:tgtEl>
                                        <p:attrNameLst>
                                          <p:attrName>style.visibility</p:attrName>
                                        </p:attrNameLst>
                                      </p:cBhvr>
                                      <p:to>
                                        <p:strVal val="visible"/>
                                      </p:to>
                                    </p:set>
                                    <p:anim calcmode="lin" valueType="num">
                                      <p:cBhvr>
                                        <p:cTn id="73"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74" dur="500" fill="hold"/>
                                        <p:tgtEl>
                                          <p:spTgt spid="10"/>
                                        </p:tgtEl>
                                        <p:attrNameLst>
                                          <p:attrName>ppt_y</p:attrName>
                                        </p:attrNameLst>
                                      </p:cBhvr>
                                      <p:tavLst>
                                        <p:tav tm="0">
                                          <p:val>
                                            <p:strVal val="#ppt_y"/>
                                          </p:val>
                                        </p:tav>
                                        <p:tav tm="100000">
                                          <p:val>
                                            <p:strVal val="#ppt_y"/>
                                          </p:val>
                                        </p:tav>
                                      </p:tavLst>
                                    </p:anim>
                                    <p:anim calcmode="lin" valueType="num">
                                      <p:cBhvr>
                                        <p:cTn id="75"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76"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77" dur="500" tmFilter="0,0; .5, 1; 1, 1"/>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835696" y="332656"/>
            <a:ext cx="6768752" cy="504056"/>
          </a:xfrm>
        </p:spPr>
        <p:txBody>
          <a:bodyPr>
            <a:noAutofit/>
          </a:bodyPr>
          <a:lstStyle/>
          <a:p>
            <a:pPr algn="ctr"/>
            <a:r>
              <a:rPr lang="it-IT" sz="2000" dirty="0" smtClean="0">
                <a:solidFill>
                  <a:srgbClr val="C00000"/>
                </a:solidFill>
              </a:rPr>
              <a:t>Bisogna </a:t>
            </a:r>
            <a:r>
              <a:rPr lang="it-IT" sz="2400" dirty="0" smtClean="0">
                <a:solidFill>
                  <a:srgbClr val="C00000"/>
                </a:solidFill>
              </a:rPr>
              <a:t>uscire</a:t>
            </a:r>
            <a:r>
              <a:rPr lang="it-IT" sz="2000" dirty="0" smtClean="0">
                <a:solidFill>
                  <a:srgbClr val="C00000"/>
                </a:solidFill>
              </a:rPr>
              <a:t> dalla logica del controllo</a:t>
            </a:r>
            <a:endParaRPr lang="it-IT" sz="2000" dirty="0">
              <a:solidFill>
                <a:srgbClr val="C00000"/>
              </a:solidFill>
            </a:endParaRPr>
          </a:p>
        </p:txBody>
      </p:sp>
      <p:sp>
        <p:nvSpPr>
          <p:cNvPr id="9" name="CasellaDiTesto 8"/>
          <p:cNvSpPr txBox="1"/>
          <p:nvPr/>
        </p:nvSpPr>
        <p:spPr>
          <a:xfrm>
            <a:off x="1763688" y="980728"/>
            <a:ext cx="6840760" cy="646331"/>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La generazione dei nostri giovani è contemporaneamente la più controllata e la più abbandonata della storia.</a:t>
            </a:r>
            <a:endParaRPr lang="it-IT" dirty="0"/>
          </a:p>
        </p:txBody>
      </p:sp>
      <p:sp>
        <p:nvSpPr>
          <p:cNvPr id="11" name="CasellaDiTesto 10"/>
          <p:cNvSpPr txBox="1"/>
          <p:nvPr/>
        </p:nvSpPr>
        <p:spPr>
          <a:xfrm>
            <a:off x="1763688" y="1772816"/>
            <a:ext cx="6840760" cy="1200329"/>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Educare, infatti, non vuol dire solo controllo, ma ha a che fare con l’istituzione del figlio erede. “Ciò che hai ereditato dai padri, riconquistalo se vuoi possederlo davvero” (Goethe nel Faust)</a:t>
            </a:r>
            <a:endParaRPr lang="it-IT" dirty="0"/>
          </a:p>
        </p:txBody>
      </p:sp>
      <p:sp>
        <p:nvSpPr>
          <p:cNvPr id="13" name="CasellaDiTesto 12"/>
          <p:cNvSpPr txBox="1"/>
          <p:nvPr/>
        </p:nvSpPr>
        <p:spPr>
          <a:xfrm>
            <a:off x="1763688" y="3140968"/>
            <a:ext cx="6840760" cy="369332"/>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Il figlio erede pone una distinzione tra generare e procreare.</a:t>
            </a:r>
            <a:endParaRPr lang="it-IT" dirty="0"/>
          </a:p>
        </p:txBody>
      </p:sp>
      <p:sp>
        <p:nvSpPr>
          <p:cNvPr id="14" name="CasellaDiTesto 13"/>
          <p:cNvSpPr txBox="1"/>
          <p:nvPr/>
        </p:nvSpPr>
        <p:spPr>
          <a:xfrm>
            <a:off x="1763688" y="3645024"/>
            <a:ext cx="6840760" cy="646331"/>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Costituire erede un figlio coincide con il passaggio dalla sottomissione alla soggettivazione.</a:t>
            </a:r>
            <a:endParaRPr lang="it-IT" dirty="0"/>
          </a:p>
        </p:txBody>
      </p:sp>
      <p:pic>
        <p:nvPicPr>
          <p:cNvPr id="1026" name="Picture 2" descr="C:\Users\Master\Desktop\Raccolta foto\foto PPT\gen 2.jpg"/>
          <p:cNvPicPr>
            <a:picLocks noChangeAspect="1" noChangeArrowheads="1"/>
          </p:cNvPicPr>
          <p:nvPr/>
        </p:nvPicPr>
        <p:blipFill>
          <a:blip r:embed="rId2" cstate="print"/>
          <a:srcRect/>
          <a:stretch>
            <a:fillRect/>
          </a:stretch>
        </p:blipFill>
        <p:spPr bwMode="auto">
          <a:xfrm>
            <a:off x="0" y="4725145"/>
            <a:ext cx="3205111" cy="2132856"/>
          </a:xfrm>
          <a:prstGeom prst="rect">
            <a:avLst/>
          </a:prstGeom>
          <a:noFill/>
          <a:ln w="25400">
            <a:solidFill>
              <a:schemeClr val="accent1"/>
            </a:solidFill>
          </a:ln>
        </p:spPr>
      </p:pic>
      <p:pic>
        <p:nvPicPr>
          <p:cNvPr id="1027" name="Picture 3" descr="C:\Users\Master\Desktop\Raccolta foto\foto PPT\gen3.jpg"/>
          <p:cNvPicPr>
            <a:picLocks noChangeAspect="1" noChangeArrowheads="1"/>
          </p:cNvPicPr>
          <p:nvPr/>
        </p:nvPicPr>
        <p:blipFill>
          <a:blip r:embed="rId3" cstate="print"/>
          <a:srcRect/>
          <a:stretch>
            <a:fillRect/>
          </a:stretch>
        </p:blipFill>
        <p:spPr bwMode="auto">
          <a:xfrm>
            <a:off x="6103546" y="4725144"/>
            <a:ext cx="3040454" cy="213285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 calcmode="lin" valueType="num">
                                      <p:cBhvr>
                                        <p:cTn id="9" dur="500" fill="hold"/>
                                        <p:tgtEl>
                                          <p:spTgt spid="1026"/>
                                        </p:tgtEl>
                                        <p:attrNameLst>
                                          <p:attrName>style.rotation</p:attrName>
                                        </p:attrNameLst>
                                      </p:cBhvr>
                                      <p:tavLst>
                                        <p:tav tm="0">
                                          <p:val>
                                            <p:fltVal val="360"/>
                                          </p:val>
                                        </p:tav>
                                        <p:tav tm="100000">
                                          <p:val>
                                            <p:fltVal val="0"/>
                                          </p:val>
                                        </p:tav>
                                      </p:tavLst>
                                    </p:anim>
                                    <p:animEffect transition="in" filter="fade">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anim calcmode="lin" valueType="num">
                                      <p:cBhvr>
                                        <p:cTn id="15" dur="500" fill="hold"/>
                                        <p:tgtEl>
                                          <p:spTgt spid="1027"/>
                                        </p:tgtEl>
                                        <p:attrNameLst>
                                          <p:attrName>ppt_w</p:attrName>
                                        </p:attrNameLst>
                                      </p:cBhvr>
                                      <p:tavLst>
                                        <p:tav tm="0">
                                          <p:val>
                                            <p:fltVal val="0"/>
                                          </p:val>
                                        </p:tav>
                                        <p:tav tm="100000">
                                          <p:val>
                                            <p:strVal val="#ppt_w"/>
                                          </p:val>
                                        </p:tav>
                                      </p:tavLst>
                                    </p:anim>
                                    <p:anim calcmode="lin" valueType="num">
                                      <p:cBhvr>
                                        <p:cTn id="16" dur="500" fill="hold"/>
                                        <p:tgtEl>
                                          <p:spTgt spid="1027"/>
                                        </p:tgtEl>
                                        <p:attrNameLst>
                                          <p:attrName>ppt_h</p:attrName>
                                        </p:attrNameLst>
                                      </p:cBhvr>
                                      <p:tavLst>
                                        <p:tav tm="0">
                                          <p:val>
                                            <p:fltVal val="0"/>
                                          </p:val>
                                        </p:tav>
                                        <p:tav tm="100000">
                                          <p:val>
                                            <p:strVal val="#ppt_h"/>
                                          </p:val>
                                        </p:tav>
                                      </p:tavLst>
                                    </p:anim>
                                    <p:anim calcmode="lin" valueType="num">
                                      <p:cBhvr>
                                        <p:cTn id="17" dur="500" fill="hold"/>
                                        <p:tgtEl>
                                          <p:spTgt spid="1027"/>
                                        </p:tgtEl>
                                        <p:attrNameLst>
                                          <p:attrName>style.rotation</p:attrName>
                                        </p:attrNameLst>
                                      </p:cBhvr>
                                      <p:tavLst>
                                        <p:tav tm="0">
                                          <p:val>
                                            <p:fltVal val="360"/>
                                          </p:val>
                                        </p:tav>
                                        <p:tav tm="100000">
                                          <p:val>
                                            <p:fltVal val="0"/>
                                          </p:val>
                                        </p:tav>
                                      </p:tavLst>
                                    </p:anim>
                                    <p:animEffect transition="in" filter="fade">
                                      <p:cBhvr>
                                        <p:cTn id="18" dur="500"/>
                                        <p:tgtEl>
                                          <p:spTgt spid="102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619672" y="260648"/>
            <a:ext cx="6984776" cy="504056"/>
          </a:xfrm>
        </p:spPr>
        <p:txBody>
          <a:bodyPr>
            <a:noAutofit/>
          </a:bodyPr>
          <a:lstStyle/>
          <a:p>
            <a:pPr algn="ctr"/>
            <a:r>
              <a:rPr lang="it-IT" sz="2400" dirty="0" smtClean="0">
                <a:solidFill>
                  <a:srgbClr val="C00000"/>
                </a:solidFill>
              </a:rPr>
              <a:t>Un figlio libero è un figlio autonomo</a:t>
            </a:r>
            <a:endParaRPr lang="it-IT" sz="2400" dirty="0">
              <a:solidFill>
                <a:srgbClr val="C00000"/>
              </a:solidFill>
            </a:endParaRPr>
          </a:p>
        </p:txBody>
      </p:sp>
      <p:sp>
        <p:nvSpPr>
          <p:cNvPr id="9" name="CasellaDiTesto 8"/>
          <p:cNvSpPr txBox="1"/>
          <p:nvPr/>
        </p:nvSpPr>
        <p:spPr>
          <a:xfrm>
            <a:off x="2483768" y="980728"/>
            <a:ext cx="6120680" cy="1477328"/>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L’obiettivo dei genitori è crescere un soggetto che pensi in proprio. Che abbia elaborato in sé ragioni sufficienti per scegliere ciò che costruisce e non ciò che crea danno, un soggetto che di fronte agli innumerevoli bivi della vita sia capace di imboccare la strada più vantaggiosa</a:t>
            </a:r>
            <a:endParaRPr lang="it-IT" dirty="0"/>
          </a:p>
        </p:txBody>
      </p:sp>
      <p:sp>
        <p:nvSpPr>
          <p:cNvPr id="10" name="CasellaDiTesto 9"/>
          <p:cNvSpPr txBox="1"/>
          <p:nvPr/>
        </p:nvSpPr>
        <p:spPr>
          <a:xfrm>
            <a:off x="2483768" y="2708920"/>
            <a:ext cx="6120680" cy="1477328"/>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Eppure, sembra che sia proprio questo il punto di maggiore difficoltà. Invece di auspicarlo e favorirlo, abbiamo paura di un figlio autonomo. E’ proprio ciò che massimamente temono chiocce, tigri, elicotteri e spazzaneve</a:t>
            </a:r>
            <a:endParaRPr lang="it-IT" dirty="0"/>
          </a:p>
        </p:txBody>
      </p:sp>
      <p:sp>
        <p:nvSpPr>
          <p:cNvPr id="12" name="CasellaDiTesto 11"/>
          <p:cNvSpPr txBox="1"/>
          <p:nvPr/>
        </p:nvSpPr>
        <p:spPr>
          <a:xfrm>
            <a:off x="2483768" y="4437112"/>
            <a:ext cx="6120680" cy="1477328"/>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L’adolescenza rappresenta certamente un banco di prova per i genitori, chiamati a confrontarsi con il figlio che sta vivendo grandi trasformazioni, con tante manifestazioni imprevedibili eppure tutte importanti e da non sottovalutare</a:t>
            </a:r>
            <a:endParaRPr lang="it-IT" dirty="0"/>
          </a:p>
        </p:txBody>
      </p:sp>
      <p:pic>
        <p:nvPicPr>
          <p:cNvPr id="2050" name="Picture 2" descr="C:\Users\Master\Desktop\Raccolta foto\foto PPT\genit e fig.jpg"/>
          <p:cNvPicPr>
            <a:picLocks noChangeAspect="1" noChangeArrowheads="1"/>
          </p:cNvPicPr>
          <p:nvPr/>
        </p:nvPicPr>
        <p:blipFill>
          <a:blip r:embed="rId2" cstate="print"/>
          <a:srcRect/>
          <a:stretch>
            <a:fillRect/>
          </a:stretch>
        </p:blipFill>
        <p:spPr bwMode="auto">
          <a:xfrm>
            <a:off x="0" y="2564904"/>
            <a:ext cx="2380592" cy="158417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 calcmode="lin" valueType="num">
                                      <p:cBhvr>
                                        <p:cTn id="9" dur="500" fill="hold"/>
                                        <p:tgtEl>
                                          <p:spTgt spid="2050"/>
                                        </p:tgtEl>
                                        <p:attrNameLst>
                                          <p:attrName>style.rotation</p:attrName>
                                        </p:attrNameLst>
                                      </p:cBhvr>
                                      <p:tavLst>
                                        <p:tav tm="0">
                                          <p:val>
                                            <p:fltVal val="360"/>
                                          </p:val>
                                        </p:tav>
                                        <p:tav tm="100000">
                                          <p:val>
                                            <p:fltVal val="0"/>
                                          </p:val>
                                        </p:tav>
                                      </p:tavLst>
                                    </p:anim>
                                    <p:animEffect transition="in" filter="fade">
                                      <p:cBhvr>
                                        <p:cTn id="10" dur="500"/>
                                        <p:tgtEl>
                                          <p:spTgt spid="2050"/>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907704" y="476672"/>
            <a:ext cx="6768752" cy="576064"/>
          </a:xfrm>
        </p:spPr>
        <p:txBody>
          <a:bodyPr/>
          <a:lstStyle/>
          <a:p>
            <a:pPr algn="ctr"/>
            <a:r>
              <a:rPr lang="it-IT" dirty="0" smtClean="0">
                <a:solidFill>
                  <a:srgbClr val="C00000"/>
                </a:solidFill>
              </a:rPr>
              <a:t>Sindrome del nido vuoto</a:t>
            </a:r>
            <a:endParaRPr lang="it-IT" dirty="0">
              <a:solidFill>
                <a:srgbClr val="C00000"/>
              </a:solidFill>
            </a:endParaRPr>
          </a:p>
        </p:txBody>
      </p:sp>
      <p:sp>
        <p:nvSpPr>
          <p:cNvPr id="3" name="Sottotitolo 2"/>
          <p:cNvSpPr>
            <a:spLocks noGrp="1"/>
          </p:cNvSpPr>
          <p:nvPr>
            <p:ph type="subTitle" idx="1"/>
          </p:nvPr>
        </p:nvSpPr>
        <p:spPr>
          <a:xfrm>
            <a:off x="1547664" y="1124744"/>
            <a:ext cx="7128792" cy="1728192"/>
          </a:xfrm>
          <a:solidFill>
            <a:schemeClr val="accent2">
              <a:lumMod val="40000"/>
              <a:lumOff val="60000"/>
            </a:schemeClr>
          </a:solidFill>
          <a:ln w="25400">
            <a:solidFill>
              <a:schemeClr val="accent1"/>
            </a:solidFill>
          </a:ln>
        </p:spPr>
        <p:txBody>
          <a:bodyPr>
            <a:normAutofit/>
          </a:bodyPr>
          <a:lstStyle/>
          <a:p>
            <a:pPr marL="179388" indent="-179388" algn="just"/>
            <a:r>
              <a:rPr lang="it-IT" sz="2000" dirty="0" smtClean="0"/>
              <a:t>Un figlio che cresce e poi esce di casa rischia di diventare una perdita irrecuperabile per i genitori, così lacerante da arrivare a togliere sapore alla vita, come una specie di lutto da cui si è incapaci di risollevarsi e di trovare pace.</a:t>
            </a:r>
            <a:endParaRPr lang="it-IT" sz="2000" dirty="0"/>
          </a:p>
        </p:txBody>
      </p:sp>
      <p:pic>
        <p:nvPicPr>
          <p:cNvPr id="1026" name="Picture 2" descr="C:\Users\Master\Desktop\Raccolta foto\foto PPT\passeggino.jpg"/>
          <p:cNvPicPr>
            <a:picLocks noChangeAspect="1" noChangeArrowheads="1"/>
          </p:cNvPicPr>
          <p:nvPr/>
        </p:nvPicPr>
        <p:blipFill>
          <a:blip r:embed="rId2" cstate="print"/>
          <a:srcRect/>
          <a:stretch>
            <a:fillRect/>
          </a:stretch>
        </p:blipFill>
        <p:spPr bwMode="auto">
          <a:xfrm>
            <a:off x="251520" y="2996952"/>
            <a:ext cx="2143125" cy="2143125"/>
          </a:xfrm>
          <a:prstGeom prst="rect">
            <a:avLst/>
          </a:prstGeom>
          <a:noFill/>
          <a:ln w="25400">
            <a:solidFill>
              <a:schemeClr val="accent1"/>
            </a:solidFill>
          </a:ln>
        </p:spPr>
      </p:pic>
      <p:pic>
        <p:nvPicPr>
          <p:cNvPr id="1027" name="Picture 3" descr="C:\Users\Master\Desktop\Raccolta foto\foto PPT\zaino.jpg"/>
          <p:cNvPicPr>
            <a:picLocks noChangeAspect="1" noChangeArrowheads="1"/>
          </p:cNvPicPr>
          <p:nvPr/>
        </p:nvPicPr>
        <p:blipFill>
          <a:blip r:embed="rId3" cstate="print"/>
          <a:srcRect/>
          <a:stretch>
            <a:fillRect/>
          </a:stretch>
        </p:blipFill>
        <p:spPr bwMode="auto">
          <a:xfrm>
            <a:off x="6876256" y="3717032"/>
            <a:ext cx="1838325" cy="2495550"/>
          </a:xfrm>
          <a:prstGeom prst="rect">
            <a:avLst/>
          </a:prstGeom>
          <a:noFill/>
          <a:ln w="25400">
            <a:solidFill>
              <a:schemeClr val="accent1"/>
            </a:solidFill>
          </a:ln>
        </p:spPr>
      </p:pic>
      <p:pic>
        <p:nvPicPr>
          <p:cNvPr id="1028" name="Picture 4" descr="C:\Users\Master\Desktop\Raccolta foto\foto PPT\compiti.jpg"/>
          <p:cNvPicPr>
            <a:picLocks noChangeAspect="1" noChangeArrowheads="1"/>
          </p:cNvPicPr>
          <p:nvPr/>
        </p:nvPicPr>
        <p:blipFill>
          <a:blip r:embed="rId4" cstate="print"/>
          <a:srcRect/>
          <a:stretch>
            <a:fillRect/>
          </a:stretch>
        </p:blipFill>
        <p:spPr bwMode="auto">
          <a:xfrm>
            <a:off x="3059832" y="3501008"/>
            <a:ext cx="3168352" cy="2108394"/>
          </a:xfrm>
          <a:prstGeom prst="rect">
            <a:avLst/>
          </a:prstGeom>
          <a:noFill/>
          <a:ln w="25400">
            <a:solidFill>
              <a:schemeClr val="accent1"/>
            </a:solidFill>
          </a:ln>
        </p:spPr>
      </p:pic>
      <p:sp>
        <p:nvSpPr>
          <p:cNvPr id="8" name="Freccia a destra 7"/>
          <p:cNvSpPr/>
          <p:nvPr/>
        </p:nvSpPr>
        <p:spPr>
          <a:xfrm>
            <a:off x="2483768" y="4293096"/>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a destra 8"/>
          <p:cNvSpPr/>
          <p:nvPr/>
        </p:nvSpPr>
        <p:spPr>
          <a:xfrm>
            <a:off x="6300192" y="4437112"/>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 calcmode="lin" valueType="num">
                                      <p:cBhvr>
                                        <p:cTn id="9" dur="500" fill="hold"/>
                                        <p:tgtEl>
                                          <p:spTgt spid="1026"/>
                                        </p:tgtEl>
                                        <p:attrNameLst>
                                          <p:attrName>style.rotation</p:attrName>
                                        </p:attrNameLst>
                                      </p:cBhvr>
                                      <p:tavLst>
                                        <p:tav tm="0">
                                          <p:val>
                                            <p:fltVal val="360"/>
                                          </p:val>
                                        </p:tav>
                                        <p:tav tm="100000">
                                          <p:val>
                                            <p:fltVal val="0"/>
                                          </p:val>
                                        </p:tav>
                                      </p:tavLst>
                                    </p:anim>
                                    <p:animEffect transition="in" filter="fade">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 calcmode="lin" valueType="num">
                                      <p:cBhvr>
                                        <p:cTn id="17" dur="500" fill="hold"/>
                                        <p:tgtEl>
                                          <p:spTgt spid="8"/>
                                        </p:tgtEl>
                                        <p:attrNameLst>
                                          <p:attrName>style.rotation</p:attrName>
                                        </p:attrNameLst>
                                      </p:cBhvr>
                                      <p:tavLst>
                                        <p:tav tm="0">
                                          <p:val>
                                            <p:fltVal val="360"/>
                                          </p:val>
                                        </p:tav>
                                        <p:tav tm="100000">
                                          <p:val>
                                            <p:fltVal val="0"/>
                                          </p:val>
                                        </p:tav>
                                      </p:tavLst>
                                    </p:anim>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1028"/>
                                        </p:tgtEl>
                                        <p:attrNameLst>
                                          <p:attrName>style.visibility</p:attrName>
                                        </p:attrNameLst>
                                      </p:cBhvr>
                                      <p:to>
                                        <p:strVal val="visible"/>
                                      </p:to>
                                    </p:set>
                                    <p:anim calcmode="lin" valueType="num">
                                      <p:cBhvr>
                                        <p:cTn id="23" dur="500" fill="hold"/>
                                        <p:tgtEl>
                                          <p:spTgt spid="1028"/>
                                        </p:tgtEl>
                                        <p:attrNameLst>
                                          <p:attrName>ppt_w</p:attrName>
                                        </p:attrNameLst>
                                      </p:cBhvr>
                                      <p:tavLst>
                                        <p:tav tm="0">
                                          <p:val>
                                            <p:fltVal val="0"/>
                                          </p:val>
                                        </p:tav>
                                        <p:tav tm="100000">
                                          <p:val>
                                            <p:strVal val="#ppt_w"/>
                                          </p:val>
                                        </p:tav>
                                      </p:tavLst>
                                    </p:anim>
                                    <p:anim calcmode="lin" valueType="num">
                                      <p:cBhvr>
                                        <p:cTn id="24" dur="500" fill="hold"/>
                                        <p:tgtEl>
                                          <p:spTgt spid="1028"/>
                                        </p:tgtEl>
                                        <p:attrNameLst>
                                          <p:attrName>ppt_h</p:attrName>
                                        </p:attrNameLst>
                                      </p:cBhvr>
                                      <p:tavLst>
                                        <p:tav tm="0">
                                          <p:val>
                                            <p:fltVal val="0"/>
                                          </p:val>
                                        </p:tav>
                                        <p:tav tm="100000">
                                          <p:val>
                                            <p:strVal val="#ppt_h"/>
                                          </p:val>
                                        </p:tav>
                                      </p:tavLst>
                                    </p:anim>
                                    <p:anim calcmode="lin" valueType="num">
                                      <p:cBhvr>
                                        <p:cTn id="25" dur="500" fill="hold"/>
                                        <p:tgtEl>
                                          <p:spTgt spid="1028"/>
                                        </p:tgtEl>
                                        <p:attrNameLst>
                                          <p:attrName>style.rotation</p:attrName>
                                        </p:attrNameLst>
                                      </p:cBhvr>
                                      <p:tavLst>
                                        <p:tav tm="0">
                                          <p:val>
                                            <p:fltVal val="360"/>
                                          </p:val>
                                        </p:tav>
                                        <p:tav tm="100000">
                                          <p:val>
                                            <p:fltVal val="0"/>
                                          </p:val>
                                        </p:tav>
                                      </p:tavLst>
                                    </p:anim>
                                    <p:animEffect transition="in" filter="fade">
                                      <p:cBhvr>
                                        <p:cTn id="26" dur="500"/>
                                        <p:tgtEl>
                                          <p:spTgt spid="1028"/>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 calcmode="lin" valueType="num">
                                      <p:cBhvr>
                                        <p:cTn id="33" dur="500" fill="hold"/>
                                        <p:tgtEl>
                                          <p:spTgt spid="9"/>
                                        </p:tgtEl>
                                        <p:attrNameLst>
                                          <p:attrName>style.rotation</p:attrName>
                                        </p:attrNameLst>
                                      </p:cBhvr>
                                      <p:tavLst>
                                        <p:tav tm="0">
                                          <p:val>
                                            <p:fltVal val="360"/>
                                          </p:val>
                                        </p:tav>
                                        <p:tav tm="100000">
                                          <p:val>
                                            <p:fltVal val="0"/>
                                          </p:val>
                                        </p:tav>
                                      </p:tavLst>
                                    </p:anim>
                                    <p:animEffect transition="in" filter="fade">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 calcmode="lin" valueType="num">
                                      <p:cBhvr>
                                        <p:cTn id="39" dur="500" fill="hold"/>
                                        <p:tgtEl>
                                          <p:spTgt spid="1027"/>
                                        </p:tgtEl>
                                        <p:attrNameLst>
                                          <p:attrName>ppt_w</p:attrName>
                                        </p:attrNameLst>
                                      </p:cBhvr>
                                      <p:tavLst>
                                        <p:tav tm="0">
                                          <p:val>
                                            <p:fltVal val="0"/>
                                          </p:val>
                                        </p:tav>
                                        <p:tav tm="100000">
                                          <p:val>
                                            <p:strVal val="#ppt_w"/>
                                          </p:val>
                                        </p:tav>
                                      </p:tavLst>
                                    </p:anim>
                                    <p:anim calcmode="lin" valueType="num">
                                      <p:cBhvr>
                                        <p:cTn id="40" dur="500" fill="hold"/>
                                        <p:tgtEl>
                                          <p:spTgt spid="1027"/>
                                        </p:tgtEl>
                                        <p:attrNameLst>
                                          <p:attrName>ppt_h</p:attrName>
                                        </p:attrNameLst>
                                      </p:cBhvr>
                                      <p:tavLst>
                                        <p:tav tm="0">
                                          <p:val>
                                            <p:fltVal val="0"/>
                                          </p:val>
                                        </p:tav>
                                        <p:tav tm="100000">
                                          <p:val>
                                            <p:strVal val="#ppt_h"/>
                                          </p:val>
                                        </p:tav>
                                      </p:tavLst>
                                    </p:anim>
                                    <p:anim calcmode="lin" valueType="num">
                                      <p:cBhvr>
                                        <p:cTn id="41" dur="500" fill="hold"/>
                                        <p:tgtEl>
                                          <p:spTgt spid="1027"/>
                                        </p:tgtEl>
                                        <p:attrNameLst>
                                          <p:attrName>style.rotation</p:attrName>
                                        </p:attrNameLst>
                                      </p:cBhvr>
                                      <p:tavLst>
                                        <p:tav tm="0">
                                          <p:val>
                                            <p:fltVal val="360"/>
                                          </p:val>
                                        </p:tav>
                                        <p:tav tm="100000">
                                          <p:val>
                                            <p:fltVal val="0"/>
                                          </p:val>
                                        </p:tav>
                                      </p:tavLst>
                                    </p:anim>
                                    <p:animEffect transition="in" filter="fade">
                                      <p:cBhvr>
                                        <p:cTn id="42" dur="500"/>
                                        <p:tgtEl>
                                          <p:spTgt spid="1027"/>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bg/>
                                          </p:spTgt>
                                        </p:tgtEl>
                                        <p:attrNameLst>
                                          <p:attrName>style.visibility</p:attrName>
                                        </p:attrNameLst>
                                      </p:cBhvr>
                                      <p:to>
                                        <p:strVal val="visible"/>
                                      </p:to>
                                    </p:set>
                                    <p:anim calcmode="lin" valueType="num">
                                      <p:cBhvr additive="base">
                                        <p:cTn id="4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4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0" end="0"/>
                                            </p:txEl>
                                          </p:spTgt>
                                        </p:tgtEl>
                                        <p:attrNameLst>
                                          <p:attrName>style.visibility</p:attrName>
                                        </p:attrNameLst>
                                      </p:cBhvr>
                                      <p:to>
                                        <p:strVal val="visible"/>
                                      </p:to>
                                    </p:set>
                                    <p:anim calcmode="lin" valueType="num">
                                      <p:cBhvr additive="base">
                                        <p:cTn id="5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404664"/>
            <a:ext cx="6768752" cy="1080120"/>
          </a:xfrm>
        </p:spPr>
        <p:txBody>
          <a:bodyPr>
            <a:normAutofit/>
          </a:bodyPr>
          <a:lstStyle/>
          <a:p>
            <a:pPr algn="ctr"/>
            <a:r>
              <a:rPr lang="it-IT" dirty="0" smtClean="0">
                <a:solidFill>
                  <a:srgbClr val="C00000"/>
                </a:solidFill>
              </a:rPr>
              <a:t>Caratteristiche della sindrome del nido vuoto</a:t>
            </a:r>
            <a:endParaRPr lang="it-IT" dirty="0">
              <a:solidFill>
                <a:srgbClr val="C00000"/>
              </a:solidFill>
            </a:endParaRPr>
          </a:p>
        </p:txBody>
      </p:sp>
      <p:sp>
        <p:nvSpPr>
          <p:cNvPr id="3" name="Sottotitolo 2"/>
          <p:cNvSpPr>
            <a:spLocks noGrp="1"/>
          </p:cNvSpPr>
          <p:nvPr>
            <p:ph type="subTitle" idx="1"/>
          </p:nvPr>
        </p:nvSpPr>
        <p:spPr>
          <a:xfrm>
            <a:off x="2267744" y="1988840"/>
            <a:ext cx="6172200" cy="4536504"/>
          </a:xfrm>
        </p:spPr>
        <p:txBody>
          <a:bodyPr>
            <a:normAutofit/>
          </a:bodyPr>
          <a:lstStyle/>
          <a:p>
            <a:pPr marL="179388" indent="-179388">
              <a:buFont typeface="Wingdings" pitchFamily="2" charset="2"/>
              <a:buChar char="q"/>
            </a:pPr>
            <a:r>
              <a:rPr lang="it-IT" sz="2000" dirty="0" smtClean="0"/>
              <a:t> profondo dispiacere</a:t>
            </a:r>
          </a:p>
          <a:p>
            <a:pPr marL="179388" indent="-179388">
              <a:buFont typeface="Wingdings" pitchFamily="2" charset="2"/>
              <a:buChar char="q"/>
            </a:pPr>
            <a:r>
              <a:rPr lang="it-IT" sz="2000" dirty="0" smtClean="0"/>
              <a:t> Senso di vuoto e inutilità</a:t>
            </a:r>
          </a:p>
          <a:p>
            <a:pPr marL="179388" indent="-179388">
              <a:buFont typeface="Wingdings" pitchFamily="2" charset="2"/>
              <a:buChar char="q"/>
            </a:pPr>
            <a:r>
              <a:rPr lang="it-IT" sz="2000" dirty="0" smtClean="0"/>
              <a:t> Abbattimento e prostrazione</a:t>
            </a:r>
          </a:p>
          <a:p>
            <a:pPr marL="179388" indent="-179388">
              <a:buFont typeface="Wingdings" pitchFamily="2" charset="2"/>
              <a:buChar char="q"/>
            </a:pPr>
            <a:r>
              <a:rPr lang="it-IT" sz="2000" dirty="0" smtClean="0"/>
              <a:t> Senso di colpa</a:t>
            </a:r>
          </a:p>
          <a:p>
            <a:pPr marL="179388" indent="-179388">
              <a:buFont typeface="Wingdings" pitchFamily="2" charset="2"/>
              <a:buChar char="q"/>
            </a:pPr>
            <a:r>
              <a:rPr lang="it-IT" sz="2000" dirty="0" smtClean="0"/>
              <a:t> Angoscia</a:t>
            </a:r>
          </a:p>
          <a:p>
            <a:pPr marL="179388" indent="-179388">
              <a:buFont typeface="Wingdings" pitchFamily="2" charset="2"/>
              <a:buChar char="q"/>
            </a:pPr>
            <a:r>
              <a:rPr lang="it-IT" sz="2000" dirty="0" smtClean="0"/>
              <a:t> Fatica ad occuparsi della propria vita e delle proprie questioni</a:t>
            </a:r>
          </a:p>
          <a:p>
            <a:pPr marL="179388" indent="-179388">
              <a:buFont typeface="Wingdings" pitchFamily="2" charset="2"/>
              <a:buChar char="q"/>
            </a:pPr>
            <a:r>
              <a:rPr lang="it-IT" sz="2000" dirty="0" smtClean="0"/>
              <a:t> Dubbi sulla possibilità di sentirsi nuovamente felici</a:t>
            </a:r>
          </a:p>
          <a:p>
            <a:pPr marL="179388" indent="-179388">
              <a:buFont typeface="Wingdings" pitchFamily="2" charset="2"/>
              <a:buChar char="q"/>
            </a:pPr>
            <a:r>
              <a:rPr lang="it-IT" sz="2000" dirty="0" smtClean="0"/>
              <a:t> Preoccupazione eccessiva sulla nuova vita che il figlio ha iniziato a condurre</a:t>
            </a:r>
            <a:endParaRPr lang="it-IT" sz="2000" dirty="0"/>
          </a:p>
        </p:txBody>
      </p:sp>
      <p:pic>
        <p:nvPicPr>
          <p:cNvPr id="2050" name="Picture 2" descr="C:\Users\Master\Desktop\Raccolta foto\foto PPT\vuoto.jpg"/>
          <p:cNvPicPr>
            <a:picLocks noChangeAspect="1" noChangeArrowheads="1"/>
          </p:cNvPicPr>
          <p:nvPr/>
        </p:nvPicPr>
        <p:blipFill>
          <a:blip r:embed="rId2" cstate="print"/>
          <a:srcRect/>
          <a:stretch>
            <a:fillRect/>
          </a:stretch>
        </p:blipFill>
        <p:spPr bwMode="auto">
          <a:xfrm>
            <a:off x="6912767" y="1"/>
            <a:ext cx="2231233" cy="148478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260648"/>
            <a:ext cx="6768752" cy="576064"/>
          </a:xfrm>
        </p:spPr>
        <p:txBody>
          <a:bodyPr>
            <a:normAutofit/>
          </a:bodyPr>
          <a:lstStyle/>
          <a:p>
            <a:pPr algn="ctr"/>
            <a:r>
              <a:rPr lang="it-IT" dirty="0" smtClean="0">
                <a:solidFill>
                  <a:srgbClr val="C00000"/>
                </a:solidFill>
              </a:rPr>
              <a:t>Una buona notizia</a:t>
            </a:r>
            <a:endParaRPr lang="it-IT" dirty="0">
              <a:solidFill>
                <a:srgbClr val="C00000"/>
              </a:solidFill>
            </a:endParaRPr>
          </a:p>
        </p:txBody>
      </p:sp>
      <p:sp>
        <p:nvSpPr>
          <p:cNvPr id="5" name="CasellaDiTesto 4"/>
          <p:cNvSpPr txBox="1"/>
          <p:nvPr/>
        </p:nvSpPr>
        <p:spPr>
          <a:xfrm>
            <a:off x="323528" y="908720"/>
            <a:ext cx="8352928" cy="1200329"/>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Abbiamo </a:t>
            </a:r>
            <a:r>
              <a:rPr lang="it-IT" smtClean="0"/>
              <a:t>esaminato i </a:t>
            </a:r>
            <a:r>
              <a:rPr lang="it-IT" dirty="0" smtClean="0"/>
              <a:t>quattro modelli nelle loro specificità. In realtà raramente essi esistono davvero in quanto tali, o esistono solo in modo ideale. Per restare alla metafora della piscina possiamo dire che nessuno di questi figli imparerà adeguatamente a  nuotare con competenza e stile.</a:t>
            </a:r>
            <a:endParaRPr lang="it-IT" dirty="0"/>
          </a:p>
        </p:txBody>
      </p:sp>
      <p:sp>
        <p:nvSpPr>
          <p:cNvPr id="6" name="CasellaDiTesto 5"/>
          <p:cNvSpPr txBox="1"/>
          <p:nvPr/>
        </p:nvSpPr>
        <p:spPr>
          <a:xfrm>
            <a:off x="323528" y="2276872"/>
            <a:ext cx="8352928" cy="369332"/>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Accade più spesso che i genitori reali siano un mix di queste forme.</a:t>
            </a:r>
            <a:endParaRPr lang="it-IT" dirty="0"/>
          </a:p>
        </p:txBody>
      </p:sp>
      <p:sp>
        <p:nvSpPr>
          <p:cNvPr id="7" name="CasellaDiTesto 6"/>
          <p:cNvSpPr txBox="1"/>
          <p:nvPr/>
        </p:nvSpPr>
        <p:spPr>
          <a:xfrm>
            <a:off x="323528" y="2780928"/>
            <a:ext cx="8352928" cy="923330"/>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Allo stesso modo, a seconda delle fasi di crescita dei figli e degli accadimenti di vita personali e familiari queste istanze possono alternativamente prendere il sopravvento le une sulle altre.</a:t>
            </a:r>
            <a:endParaRPr lang="it-IT" dirty="0"/>
          </a:p>
        </p:txBody>
      </p:sp>
      <p:sp>
        <p:nvSpPr>
          <p:cNvPr id="8" name="CasellaDiTesto 7"/>
          <p:cNvSpPr txBox="1"/>
          <p:nvPr/>
        </p:nvSpPr>
        <p:spPr>
          <a:xfrm>
            <a:off x="323528" y="3861048"/>
            <a:ext cx="8352928" cy="923330"/>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Possiamo affermare che dove c’è una persona, e non un modello, c’è plasticità, e plasticità significa anche possibilità di correzione e ripresa in caso di errore.</a:t>
            </a:r>
            <a:endParaRPr lang="it-IT" dirty="0"/>
          </a:p>
        </p:txBody>
      </p:sp>
      <p:sp>
        <p:nvSpPr>
          <p:cNvPr id="9" name="CasellaDiTesto 8"/>
          <p:cNvSpPr txBox="1"/>
          <p:nvPr/>
        </p:nvSpPr>
        <p:spPr>
          <a:xfrm>
            <a:off x="323528" y="4941168"/>
            <a:ext cx="8352928" cy="369332"/>
          </a:xfrm>
          <a:prstGeom prst="rect">
            <a:avLst/>
          </a:prstGeom>
          <a:solidFill>
            <a:schemeClr val="accent2">
              <a:lumMod val="20000"/>
              <a:lumOff val="80000"/>
            </a:schemeClr>
          </a:solidFill>
          <a:ln w="25400">
            <a:solidFill>
              <a:schemeClr val="accent1"/>
            </a:solidFill>
          </a:ln>
        </p:spPr>
        <p:txBody>
          <a:bodyPr wrap="square" rtlCol="0">
            <a:spAutoFit/>
          </a:bodyPr>
          <a:lstStyle/>
          <a:p>
            <a:pPr marL="179388" indent="-179388"/>
            <a:r>
              <a:rPr lang="it-IT" dirty="0" smtClean="0"/>
              <a:t>Dove c’è una persona, c’è sempre speranza.</a:t>
            </a:r>
            <a:endParaRPr lang="it-IT" dirty="0"/>
          </a:p>
        </p:txBody>
      </p:sp>
      <p:pic>
        <p:nvPicPr>
          <p:cNvPr id="5122" name="Picture 2" descr="C:\Users\Master\Desktop\Raccolta foto\foto PPT\genitori felici.jpg"/>
          <p:cNvPicPr>
            <a:picLocks noChangeAspect="1" noChangeArrowheads="1"/>
          </p:cNvPicPr>
          <p:nvPr/>
        </p:nvPicPr>
        <p:blipFill>
          <a:blip r:embed="rId2" cstate="print"/>
          <a:srcRect/>
          <a:stretch>
            <a:fillRect/>
          </a:stretch>
        </p:blipFill>
        <p:spPr bwMode="auto">
          <a:xfrm>
            <a:off x="2771800" y="5389728"/>
            <a:ext cx="2827784" cy="146827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9" presetClass="entr" presetSubtype="0" decel="100000" fill="hold" nodeType="clickEffect">
                                  <p:stCondLst>
                                    <p:cond delay="0"/>
                                  </p:stCondLst>
                                  <p:childTnLst>
                                    <p:set>
                                      <p:cBhvr>
                                        <p:cTn id="36" dur="1" fill="hold">
                                          <p:stCondLst>
                                            <p:cond delay="0"/>
                                          </p:stCondLst>
                                        </p:cTn>
                                        <p:tgtEl>
                                          <p:spTgt spid="5122"/>
                                        </p:tgtEl>
                                        <p:attrNameLst>
                                          <p:attrName>style.visibility</p:attrName>
                                        </p:attrNameLst>
                                      </p:cBhvr>
                                      <p:to>
                                        <p:strVal val="visible"/>
                                      </p:to>
                                    </p:set>
                                    <p:anim calcmode="lin" valueType="num">
                                      <p:cBhvr>
                                        <p:cTn id="37" dur="500" fill="hold"/>
                                        <p:tgtEl>
                                          <p:spTgt spid="5122"/>
                                        </p:tgtEl>
                                        <p:attrNameLst>
                                          <p:attrName>ppt_w</p:attrName>
                                        </p:attrNameLst>
                                      </p:cBhvr>
                                      <p:tavLst>
                                        <p:tav tm="0">
                                          <p:val>
                                            <p:fltVal val="0"/>
                                          </p:val>
                                        </p:tav>
                                        <p:tav tm="100000">
                                          <p:val>
                                            <p:strVal val="#ppt_w"/>
                                          </p:val>
                                        </p:tav>
                                      </p:tavLst>
                                    </p:anim>
                                    <p:anim calcmode="lin" valueType="num">
                                      <p:cBhvr>
                                        <p:cTn id="38" dur="500" fill="hold"/>
                                        <p:tgtEl>
                                          <p:spTgt spid="5122"/>
                                        </p:tgtEl>
                                        <p:attrNameLst>
                                          <p:attrName>ppt_h</p:attrName>
                                        </p:attrNameLst>
                                      </p:cBhvr>
                                      <p:tavLst>
                                        <p:tav tm="0">
                                          <p:val>
                                            <p:fltVal val="0"/>
                                          </p:val>
                                        </p:tav>
                                        <p:tav tm="100000">
                                          <p:val>
                                            <p:strVal val="#ppt_h"/>
                                          </p:val>
                                        </p:tav>
                                      </p:tavLst>
                                    </p:anim>
                                    <p:anim calcmode="lin" valueType="num">
                                      <p:cBhvr>
                                        <p:cTn id="39" dur="500" fill="hold"/>
                                        <p:tgtEl>
                                          <p:spTgt spid="5122"/>
                                        </p:tgtEl>
                                        <p:attrNameLst>
                                          <p:attrName>style.rotation</p:attrName>
                                        </p:attrNameLst>
                                      </p:cBhvr>
                                      <p:tavLst>
                                        <p:tav tm="0">
                                          <p:val>
                                            <p:fltVal val="360"/>
                                          </p:val>
                                        </p:tav>
                                        <p:tav tm="100000">
                                          <p:val>
                                            <p:fltVal val="0"/>
                                          </p:val>
                                        </p:tav>
                                      </p:tavLst>
                                    </p:anim>
                                    <p:animEffect transition="in" filter="fade">
                                      <p:cBhvr>
                                        <p:cTn id="40"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835696" y="332656"/>
            <a:ext cx="6768752" cy="504056"/>
          </a:xfrm>
        </p:spPr>
        <p:txBody>
          <a:bodyPr>
            <a:noAutofit/>
          </a:bodyPr>
          <a:lstStyle/>
          <a:p>
            <a:pPr algn="ctr"/>
            <a:r>
              <a:rPr lang="it-IT" sz="2400" dirty="0" smtClean="0">
                <a:solidFill>
                  <a:srgbClr val="C00000"/>
                </a:solidFill>
              </a:rPr>
              <a:t>Lo spettacolo del figlio che cresce</a:t>
            </a:r>
            <a:endParaRPr lang="it-IT" sz="2400" dirty="0">
              <a:solidFill>
                <a:srgbClr val="C00000"/>
              </a:solidFill>
            </a:endParaRPr>
          </a:p>
        </p:txBody>
      </p:sp>
      <p:sp>
        <p:nvSpPr>
          <p:cNvPr id="9" name="CasellaDiTesto 8"/>
          <p:cNvSpPr txBox="1"/>
          <p:nvPr/>
        </p:nvSpPr>
        <p:spPr>
          <a:xfrm>
            <a:off x="1763688" y="980728"/>
            <a:ext cx="6840760" cy="369332"/>
          </a:xfrm>
          <a:prstGeom prst="rect">
            <a:avLst/>
          </a:prstGeom>
          <a:solidFill>
            <a:schemeClr val="accent2">
              <a:lumMod val="20000"/>
              <a:lumOff val="80000"/>
            </a:schemeClr>
          </a:solidFill>
          <a:ln w="25400">
            <a:solidFill>
              <a:schemeClr val="accent1"/>
            </a:solidFill>
          </a:ln>
        </p:spPr>
        <p:txBody>
          <a:bodyPr wrap="square" rtlCol="0">
            <a:spAutoFit/>
          </a:bodyPr>
          <a:lstStyle/>
          <a:p>
            <a:pPr marL="179388" indent="-179388"/>
            <a:r>
              <a:rPr lang="it-IT" dirty="0" smtClean="0"/>
              <a:t>Non ammette repliche, è sempre unico e irripetibile.</a:t>
            </a:r>
            <a:endParaRPr lang="it-IT" dirty="0"/>
          </a:p>
        </p:txBody>
      </p:sp>
      <p:sp>
        <p:nvSpPr>
          <p:cNvPr id="10" name="CasellaDiTesto 9"/>
          <p:cNvSpPr txBox="1"/>
          <p:nvPr/>
        </p:nvSpPr>
        <p:spPr>
          <a:xfrm>
            <a:off x="1763688" y="1556792"/>
            <a:ext cx="6840760" cy="646331"/>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Non perdiamoceli, allora, prede di affanni inutili se non dannosi.</a:t>
            </a:r>
            <a:endParaRPr lang="it-IT" dirty="0"/>
          </a:p>
        </p:txBody>
      </p:sp>
      <p:sp>
        <p:nvSpPr>
          <p:cNvPr id="11" name="CasellaDiTesto 10"/>
          <p:cNvSpPr txBox="1"/>
          <p:nvPr/>
        </p:nvSpPr>
        <p:spPr>
          <a:xfrm>
            <a:off x="1763688" y="2420888"/>
            <a:ext cx="6840760" cy="923330"/>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I nostri figli non hanno bisogno di chiocce, tigri, elicotteri e spazzaneve. Hanno bisogno di padri e madri, uomini e donne, impegnati con il proprio lavoro.</a:t>
            </a:r>
            <a:endParaRPr lang="it-IT" dirty="0"/>
          </a:p>
        </p:txBody>
      </p:sp>
      <p:sp>
        <p:nvSpPr>
          <p:cNvPr id="13" name="CasellaDiTesto 12"/>
          <p:cNvSpPr txBox="1"/>
          <p:nvPr/>
        </p:nvSpPr>
        <p:spPr>
          <a:xfrm>
            <a:off x="1763688" y="3573016"/>
            <a:ext cx="6840760" cy="646331"/>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Hanno bisogno di genitori appassionati della vita e delle opportunità che essa offre.</a:t>
            </a:r>
            <a:endParaRPr lang="it-IT" dirty="0"/>
          </a:p>
        </p:txBody>
      </p:sp>
      <p:sp>
        <p:nvSpPr>
          <p:cNvPr id="14" name="CasellaDiTesto 13"/>
          <p:cNvSpPr txBox="1"/>
          <p:nvPr/>
        </p:nvSpPr>
        <p:spPr>
          <a:xfrm>
            <a:off x="1763688" y="4437112"/>
            <a:ext cx="6840760" cy="923330"/>
          </a:xfrm>
          <a:prstGeom prst="rect">
            <a:avLst/>
          </a:prstGeom>
          <a:solidFill>
            <a:schemeClr val="accent2">
              <a:lumMod val="20000"/>
              <a:lumOff val="80000"/>
            </a:schemeClr>
          </a:solidFill>
          <a:ln w="25400">
            <a:solidFill>
              <a:schemeClr val="accent1"/>
            </a:solidFill>
          </a:ln>
        </p:spPr>
        <p:txBody>
          <a:bodyPr wrap="square" rtlCol="0">
            <a:spAutoFit/>
          </a:bodyPr>
          <a:lstStyle/>
          <a:p>
            <a:pPr algn="just"/>
            <a:r>
              <a:rPr lang="it-IT" dirty="0" smtClean="0"/>
              <a:t>E sarà bello, quando i figli saranno cresciuti, vedere che ci stimeranno liberamente, gratuitamente, senza sottomissione di sorta. Alla pari.</a:t>
            </a:r>
            <a:endParaRPr lang="it-IT" dirty="0"/>
          </a:p>
        </p:txBody>
      </p:sp>
      <p:pic>
        <p:nvPicPr>
          <p:cNvPr id="4098" name="Picture 2" descr="C:\Users\Master\Desktop\Raccolta foto\foto PPT\giovani felici.jpg"/>
          <p:cNvPicPr>
            <a:picLocks noChangeAspect="1" noChangeArrowheads="1"/>
          </p:cNvPicPr>
          <p:nvPr/>
        </p:nvPicPr>
        <p:blipFill>
          <a:blip r:embed="rId2" cstate="print"/>
          <a:srcRect/>
          <a:stretch>
            <a:fillRect/>
          </a:stretch>
        </p:blipFill>
        <p:spPr bwMode="auto">
          <a:xfrm>
            <a:off x="0" y="1"/>
            <a:ext cx="1686052" cy="2132856"/>
          </a:xfrm>
          <a:prstGeom prst="rect">
            <a:avLst/>
          </a:prstGeom>
          <a:noFill/>
          <a:ln w="25400">
            <a:solidFill>
              <a:schemeClr val="accent1"/>
            </a:solidFill>
          </a:ln>
        </p:spPr>
      </p:pic>
      <p:pic>
        <p:nvPicPr>
          <p:cNvPr id="4099" name="Picture 3" descr="C:\Users\Master\Desktop\Raccolta foto\foto PPT\giovani 2.jpg"/>
          <p:cNvPicPr>
            <a:picLocks noChangeAspect="1" noChangeArrowheads="1"/>
          </p:cNvPicPr>
          <p:nvPr/>
        </p:nvPicPr>
        <p:blipFill>
          <a:blip r:embed="rId3" cstate="print"/>
          <a:srcRect/>
          <a:stretch>
            <a:fillRect/>
          </a:stretch>
        </p:blipFill>
        <p:spPr bwMode="auto">
          <a:xfrm>
            <a:off x="6660232" y="5444677"/>
            <a:ext cx="2483768" cy="1413323"/>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 calcmode="lin" valueType="num">
                                      <p:cBhvr>
                                        <p:cTn id="9" dur="500" fill="hold"/>
                                        <p:tgtEl>
                                          <p:spTgt spid="4098"/>
                                        </p:tgtEl>
                                        <p:attrNameLst>
                                          <p:attrName>style.rotation</p:attrName>
                                        </p:attrNameLst>
                                      </p:cBhvr>
                                      <p:tavLst>
                                        <p:tav tm="0">
                                          <p:val>
                                            <p:fltVal val="360"/>
                                          </p:val>
                                        </p:tav>
                                        <p:tav tm="100000">
                                          <p:val>
                                            <p:fltVal val="0"/>
                                          </p:val>
                                        </p:tav>
                                      </p:tavLst>
                                    </p:anim>
                                    <p:animEffect transition="in" filter="fade">
                                      <p:cBhvr>
                                        <p:cTn id="10" dur="500"/>
                                        <p:tgtEl>
                                          <p:spTgt spid="4098"/>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9" presetClass="entr" presetSubtype="0" decel="100000" fill="hold" nodeType="clickEffect">
                                  <p:stCondLst>
                                    <p:cond delay="0"/>
                                  </p:stCondLst>
                                  <p:childTnLst>
                                    <p:set>
                                      <p:cBhvr>
                                        <p:cTn id="44" dur="1" fill="hold">
                                          <p:stCondLst>
                                            <p:cond delay="0"/>
                                          </p:stCondLst>
                                        </p:cTn>
                                        <p:tgtEl>
                                          <p:spTgt spid="4099"/>
                                        </p:tgtEl>
                                        <p:attrNameLst>
                                          <p:attrName>style.visibility</p:attrName>
                                        </p:attrNameLst>
                                      </p:cBhvr>
                                      <p:to>
                                        <p:strVal val="visible"/>
                                      </p:to>
                                    </p:set>
                                    <p:anim calcmode="lin" valueType="num">
                                      <p:cBhvr>
                                        <p:cTn id="45" dur="500" fill="hold"/>
                                        <p:tgtEl>
                                          <p:spTgt spid="4099"/>
                                        </p:tgtEl>
                                        <p:attrNameLst>
                                          <p:attrName>ppt_w</p:attrName>
                                        </p:attrNameLst>
                                      </p:cBhvr>
                                      <p:tavLst>
                                        <p:tav tm="0">
                                          <p:val>
                                            <p:fltVal val="0"/>
                                          </p:val>
                                        </p:tav>
                                        <p:tav tm="100000">
                                          <p:val>
                                            <p:strVal val="#ppt_w"/>
                                          </p:val>
                                        </p:tav>
                                      </p:tavLst>
                                    </p:anim>
                                    <p:anim calcmode="lin" valueType="num">
                                      <p:cBhvr>
                                        <p:cTn id="46" dur="500" fill="hold"/>
                                        <p:tgtEl>
                                          <p:spTgt spid="4099"/>
                                        </p:tgtEl>
                                        <p:attrNameLst>
                                          <p:attrName>ppt_h</p:attrName>
                                        </p:attrNameLst>
                                      </p:cBhvr>
                                      <p:tavLst>
                                        <p:tav tm="0">
                                          <p:val>
                                            <p:fltVal val="0"/>
                                          </p:val>
                                        </p:tav>
                                        <p:tav tm="100000">
                                          <p:val>
                                            <p:strVal val="#ppt_h"/>
                                          </p:val>
                                        </p:tav>
                                      </p:tavLst>
                                    </p:anim>
                                    <p:anim calcmode="lin" valueType="num">
                                      <p:cBhvr>
                                        <p:cTn id="47" dur="500" fill="hold"/>
                                        <p:tgtEl>
                                          <p:spTgt spid="4099"/>
                                        </p:tgtEl>
                                        <p:attrNameLst>
                                          <p:attrName>style.rotation</p:attrName>
                                        </p:attrNameLst>
                                      </p:cBhvr>
                                      <p:tavLst>
                                        <p:tav tm="0">
                                          <p:val>
                                            <p:fltVal val="360"/>
                                          </p:val>
                                        </p:tav>
                                        <p:tav tm="100000">
                                          <p:val>
                                            <p:fltVal val="0"/>
                                          </p:val>
                                        </p:tav>
                                      </p:tavLst>
                                    </p:anim>
                                    <p:animEffect transition="in" filter="fade">
                                      <p:cBhvr>
                                        <p:cTn id="48"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1002882"/>
          </a:xfrm>
        </p:spPr>
        <p:txBody>
          <a:bodyPr>
            <a:noAutofit/>
          </a:bodyPr>
          <a:lstStyle/>
          <a:p>
            <a:pPr algn="ctr"/>
            <a:r>
              <a:rPr lang="it-IT" sz="3200" b="1" dirty="0" smtClean="0">
                <a:solidFill>
                  <a:srgbClr val="FF0000"/>
                </a:solidFill>
              </a:rPr>
              <a:t/>
            </a:r>
            <a:br>
              <a:rPr lang="it-IT" sz="3200" b="1" dirty="0" smtClean="0">
                <a:solidFill>
                  <a:srgbClr val="FF0000"/>
                </a:solidFill>
              </a:rPr>
            </a:br>
            <a:r>
              <a:rPr lang="it-IT" sz="3200" dirty="0" smtClean="0">
                <a:solidFill>
                  <a:srgbClr val="FF0000"/>
                </a:solidFill>
              </a:rPr>
              <a:t/>
            </a:r>
            <a:br>
              <a:rPr lang="it-IT" sz="3200" dirty="0" smtClean="0">
                <a:solidFill>
                  <a:srgbClr val="FF0000"/>
                </a:solidFill>
              </a:rPr>
            </a:br>
            <a:r>
              <a:rPr lang="it-IT" sz="3200" dirty="0" smtClean="0">
                <a:solidFill>
                  <a:srgbClr val="FF0000"/>
                </a:solidFill>
              </a:rPr>
              <a:t/>
            </a:r>
            <a:br>
              <a:rPr lang="it-IT" sz="3200" dirty="0" smtClean="0">
                <a:solidFill>
                  <a:srgbClr val="FF0000"/>
                </a:solidFill>
              </a:rPr>
            </a:br>
            <a:r>
              <a:rPr lang="it-IT" sz="3200" dirty="0" smtClean="0">
                <a:solidFill>
                  <a:srgbClr val="FF0000"/>
                </a:solidFill>
              </a:rPr>
              <a:t/>
            </a:r>
            <a:br>
              <a:rPr lang="it-IT" sz="3200" dirty="0" smtClean="0">
                <a:solidFill>
                  <a:srgbClr val="FF0000"/>
                </a:solidFill>
              </a:rPr>
            </a:br>
            <a:r>
              <a:rPr lang="it-IT" sz="3200" b="1" dirty="0" smtClean="0">
                <a:solidFill>
                  <a:srgbClr val="FF0000"/>
                </a:solidFill>
              </a:rPr>
              <a:t>Adolescenti</a:t>
            </a:r>
            <a:r>
              <a:rPr lang="it-IT" sz="3200" b="1" dirty="0" smtClean="0">
                <a:solidFill>
                  <a:srgbClr val="FF0000"/>
                </a:solidFill>
              </a:rPr>
              <a:t>: 10 regole d’oro per aiutarli a crescere</a:t>
            </a:r>
            <a:endParaRPr lang="it-IT" sz="3200" b="1" dirty="0">
              <a:solidFill>
                <a:srgbClr val="FF0000"/>
              </a:solidFill>
            </a:endParaRPr>
          </a:p>
        </p:txBody>
      </p:sp>
      <p:sp>
        <p:nvSpPr>
          <p:cNvPr id="4" name="CasellaDiTesto 3"/>
          <p:cNvSpPr txBox="1"/>
          <p:nvPr/>
        </p:nvSpPr>
        <p:spPr>
          <a:xfrm>
            <a:off x="395536" y="5229200"/>
            <a:ext cx="8496944" cy="923330"/>
          </a:xfrm>
          <a:prstGeom prst="rect">
            <a:avLst/>
          </a:prstGeom>
          <a:solidFill>
            <a:srgbClr val="FFFF00"/>
          </a:solidFill>
          <a:ln w="25400">
            <a:solidFill>
              <a:schemeClr val="accent1"/>
            </a:solidFill>
          </a:ln>
        </p:spPr>
        <p:txBody>
          <a:bodyPr wrap="square" rtlCol="0">
            <a:spAutoFit/>
          </a:bodyPr>
          <a:lstStyle/>
          <a:p>
            <a:pPr algn="ctr"/>
            <a:r>
              <a:rPr lang="it-IT" b="1" dirty="0" smtClean="0">
                <a:solidFill>
                  <a:srgbClr val="002060"/>
                </a:solidFill>
              </a:rPr>
              <a:t>Pensavamo che il problema dell’educazione si risolvesse aumentando il numero degli asili. E invece, è ancora sulla funzione dei genitori che bisogna puntare</a:t>
            </a:r>
            <a:endParaRPr lang="it-IT" b="1" dirty="0">
              <a:solidFill>
                <a:srgbClr val="002060"/>
              </a:solidFill>
            </a:endParaRPr>
          </a:p>
        </p:txBody>
      </p:sp>
      <p:sp>
        <p:nvSpPr>
          <p:cNvPr id="6" name="Segnaposto data 5"/>
          <p:cNvSpPr>
            <a:spLocks noGrp="1"/>
          </p:cNvSpPr>
          <p:nvPr>
            <p:ph type="dt" sz="half" idx="10"/>
          </p:nvPr>
        </p:nvSpPr>
        <p:spPr/>
        <p:txBody>
          <a:bodyPr/>
          <a:lstStyle/>
          <a:p>
            <a:fld id="{21603EE8-0570-413A-9112-1CA5A6774C95}"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18</a:t>
            </a:fld>
            <a:endParaRPr lang="it-IT"/>
          </a:p>
        </p:txBody>
      </p:sp>
      <p:pic>
        <p:nvPicPr>
          <p:cNvPr id="8" name="Picture 2" descr="C:\Users\Master\Desktop\Ultime foto\gf18.jpg"/>
          <p:cNvPicPr>
            <a:picLocks noChangeAspect="1" noChangeArrowheads="1"/>
          </p:cNvPicPr>
          <p:nvPr/>
        </p:nvPicPr>
        <p:blipFill>
          <a:blip r:embed="rId2" cstate="print"/>
          <a:srcRect/>
          <a:stretch>
            <a:fillRect/>
          </a:stretch>
        </p:blipFill>
        <p:spPr bwMode="auto">
          <a:xfrm>
            <a:off x="2339752" y="1484784"/>
            <a:ext cx="4379293" cy="3168352"/>
          </a:xfrm>
          <a:prstGeom prst="rect">
            <a:avLst/>
          </a:prstGeom>
          <a:noFill/>
          <a:ln w="25400">
            <a:solidFill>
              <a:schemeClr val="accent1"/>
            </a:solid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332656"/>
            <a:ext cx="8784976" cy="432048"/>
          </a:xfrm>
        </p:spPr>
        <p:txBody>
          <a:bodyPr>
            <a:noAutofit/>
          </a:bodyPr>
          <a:lstStyle/>
          <a:p>
            <a:pPr algn="ctr"/>
            <a:r>
              <a:rPr lang="it-IT" sz="2000" b="1" dirty="0" smtClean="0">
                <a:solidFill>
                  <a:srgbClr val="FF0000"/>
                </a:solidFill>
              </a:rPr>
              <a:t>Adolescenti: 10 regole d’oro per aiutarli a crescere</a:t>
            </a:r>
            <a:endParaRPr lang="it-IT" sz="2000" b="1" dirty="0">
              <a:solidFill>
                <a:srgbClr val="FF0000"/>
              </a:solidFill>
            </a:endParaRPr>
          </a:p>
        </p:txBody>
      </p:sp>
      <p:sp>
        <p:nvSpPr>
          <p:cNvPr id="6" name="Segnaposto data 5"/>
          <p:cNvSpPr>
            <a:spLocks noGrp="1"/>
          </p:cNvSpPr>
          <p:nvPr>
            <p:ph type="dt" sz="half" idx="10"/>
          </p:nvPr>
        </p:nvSpPr>
        <p:spPr/>
        <p:txBody>
          <a:bodyPr/>
          <a:lstStyle/>
          <a:p>
            <a:fld id="{0F6CEAE9-B60D-457E-88C7-91BD92056A43}"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19</a:t>
            </a:fld>
            <a:endParaRPr lang="it-IT"/>
          </a:p>
        </p:txBody>
      </p:sp>
      <p:sp>
        <p:nvSpPr>
          <p:cNvPr id="9" name="CasellaDiTesto 8"/>
          <p:cNvSpPr txBox="1"/>
          <p:nvPr/>
        </p:nvSpPr>
        <p:spPr>
          <a:xfrm>
            <a:off x="467544" y="1556792"/>
            <a:ext cx="8208912" cy="2088232"/>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La famiglia oggi è scomparsa</a:t>
            </a:r>
            <a:r>
              <a:rPr lang="it-IT" dirty="0" smtClean="0"/>
              <a:t>, non è più una piccola orchestra ma un luogo dove ognuno suona il suo strumento, una somma di Io separati. Non funziona.</a:t>
            </a:r>
          </a:p>
          <a:p>
            <a:pPr algn="just"/>
            <a:r>
              <a:rPr lang="it-IT" b="1" dirty="0" smtClean="0">
                <a:solidFill>
                  <a:srgbClr val="FF0000"/>
                </a:solidFill>
              </a:rPr>
              <a:t>Genitori alla deriva</a:t>
            </a:r>
            <a:r>
              <a:rPr lang="it-IT" dirty="0" smtClean="0"/>
              <a:t>, impauriti, in bilico tra cedimenti e scatti di nervi. Figli monadi, assediati da troppe parole, da un mondo accelerato che rischia di travolgerli. Che fare?</a:t>
            </a:r>
          </a:p>
          <a:p>
            <a:pPr algn="just"/>
            <a:r>
              <a:rPr lang="it-IT" b="1" dirty="0" smtClean="0">
                <a:solidFill>
                  <a:srgbClr val="FF0000"/>
                </a:solidFill>
              </a:rPr>
              <a:t>Proviamo</a:t>
            </a:r>
            <a:r>
              <a:rPr lang="it-IT" dirty="0" smtClean="0"/>
              <a:t> ad applicare questo decalogo: </a:t>
            </a:r>
          </a:p>
        </p:txBody>
      </p:sp>
      <p:sp>
        <p:nvSpPr>
          <p:cNvPr id="10" name="CasellaDiTesto 9"/>
          <p:cNvSpPr txBox="1"/>
          <p:nvPr/>
        </p:nvSpPr>
        <p:spPr>
          <a:xfrm>
            <a:off x="323528" y="908720"/>
            <a:ext cx="8568952" cy="400110"/>
          </a:xfrm>
          <a:prstGeom prst="rect">
            <a:avLst/>
          </a:prstGeom>
          <a:noFill/>
        </p:spPr>
        <p:txBody>
          <a:bodyPr wrap="square" rtlCol="0">
            <a:spAutoFit/>
          </a:bodyPr>
          <a:lstStyle/>
          <a:p>
            <a:pPr algn="ctr"/>
            <a:r>
              <a:rPr lang="it-IT" sz="2000" b="1" dirty="0" smtClean="0">
                <a:solidFill>
                  <a:srgbClr val="0070C0"/>
                </a:solidFill>
              </a:rPr>
              <a:t>La famiglia deve tornare ad essere un’orchestra</a:t>
            </a:r>
            <a:endParaRPr lang="it-IT" sz="2000" b="1" dirty="0">
              <a:solidFill>
                <a:srgbClr val="0070C0"/>
              </a:solidFill>
            </a:endParaRPr>
          </a:p>
        </p:txBody>
      </p:sp>
      <p:pic>
        <p:nvPicPr>
          <p:cNvPr id="1026" name="Picture 2" descr="C:\Users\Master\Desktop\Ultime foto\pa11.jpg"/>
          <p:cNvPicPr>
            <a:picLocks noChangeAspect="1" noChangeArrowheads="1"/>
          </p:cNvPicPr>
          <p:nvPr/>
        </p:nvPicPr>
        <p:blipFill>
          <a:blip r:embed="rId2" cstate="print"/>
          <a:srcRect/>
          <a:stretch>
            <a:fillRect/>
          </a:stretch>
        </p:blipFill>
        <p:spPr bwMode="auto">
          <a:xfrm>
            <a:off x="2771800" y="3861048"/>
            <a:ext cx="3895515" cy="259228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anim calcmode="lin" valueType="num">
                                      <p:cBhvr>
                                        <p:cTn id="16" dur="500" fill="hold"/>
                                        <p:tgtEl>
                                          <p:spTgt spid="1026"/>
                                        </p:tgtEl>
                                        <p:attrNameLst>
                                          <p:attrName>style.rotation</p:attrName>
                                        </p:attrNameLst>
                                      </p:cBhvr>
                                      <p:tavLst>
                                        <p:tav tm="0">
                                          <p:val>
                                            <p:fltVal val="360"/>
                                          </p:val>
                                        </p:tav>
                                        <p:tav tm="100000">
                                          <p:val>
                                            <p:fltVal val="0"/>
                                          </p:val>
                                        </p:tav>
                                      </p:tavLst>
                                    </p:anim>
                                    <p:animEffect transition="in" filter="fade">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755576" y="260648"/>
            <a:ext cx="8064896" cy="1800200"/>
          </a:xfrm>
          <a:solidFill>
            <a:schemeClr val="tx2">
              <a:lumMod val="20000"/>
              <a:lumOff val="80000"/>
            </a:schemeClr>
          </a:solidFill>
          <a:ln w="31750">
            <a:solidFill>
              <a:srgbClr val="00B0F0"/>
            </a:solidFill>
          </a:ln>
        </p:spPr>
        <p:txBody>
          <a:bodyPr>
            <a:noAutofit/>
          </a:bodyPr>
          <a:lstStyle/>
          <a:p>
            <a:pPr algn="ctr"/>
            <a:r>
              <a:rPr lang="it-IT" sz="2000" dirty="0" smtClean="0">
                <a:solidFill>
                  <a:srgbClr val="C00000"/>
                </a:solidFill>
              </a:rPr>
              <a:t>Si dice che non si è mai preparati a essere genitori, non esiste scuola, corso o università cui ci si possa scrivere per prepararsi un po' a questo compito. Capita così che a volte ci si possa trasformare in un genitore CHIOCCIA, uno TIGRE, uno ELICOTTERO,  e uno SPAZZANEVE. </a:t>
            </a:r>
            <a:endParaRPr lang="it-IT" sz="2000" dirty="0">
              <a:solidFill>
                <a:srgbClr val="C00000"/>
              </a:solidFill>
            </a:endParaRPr>
          </a:p>
        </p:txBody>
      </p:sp>
      <p:pic>
        <p:nvPicPr>
          <p:cNvPr id="1026" name="Picture 2" descr="C:\Users\Master\Desktop\Raccolta foto\foto PPT\chioccia-1.jpg"/>
          <p:cNvPicPr>
            <a:picLocks noChangeAspect="1" noChangeArrowheads="1"/>
          </p:cNvPicPr>
          <p:nvPr/>
        </p:nvPicPr>
        <p:blipFill>
          <a:blip r:embed="rId2" cstate="print"/>
          <a:srcRect/>
          <a:stretch>
            <a:fillRect/>
          </a:stretch>
        </p:blipFill>
        <p:spPr bwMode="auto">
          <a:xfrm>
            <a:off x="1115616" y="2132856"/>
            <a:ext cx="1728192" cy="2443305"/>
          </a:xfrm>
          <a:prstGeom prst="rect">
            <a:avLst/>
          </a:prstGeom>
          <a:noFill/>
          <a:ln w="25400">
            <a:solidFill>
              <a:srgbClr val="C00000"/>
            </a:solidFill>
          </a:ln>
        </p:spPr>
      </p:pic>
      <p:pic>
        <p:nvPicPr>
          <p:cNvPr id="1027" name="Picture 3" descr="C:\Users\Master\Desktop\Raccolta foto\foto PPT\tigre-1.jpg"/>
          <p:cNvPicPr>
            <a:picLocks noChangeAspect="1" noChangeArrowheads="1"/>
          </p:cNvPicPr>
          <p:nvPr/>
        </p:nvPicPr>
        <p:blipFill>
          <a:blip r:embed="rId3" cstate="print"/>
          <a:srcRect/>
          <a:stretch>
            <a:fillRect/>
          </a:stretch>
        </p:blipFill>
        <p:spPr bwMode="auto">
          <a:xfrm>
            <a:off x="3851920" y="2132856"/>
            <a:ext cx="1889095" cy="2376264"/>
          </a:xfrm>
          <a:prstGeom prst="rect">
            <a:avLst/>
          </a:prstGeom>
          <a:noFill/>
          <a:ln w="25400">
            <a:solidFill>
              <a:srgbClr val="C00000"/>
            </a:solidFill>
          </a:ln>
        </p:spPr>
      </p:pic>
      <p:pic>
        <p:nvPicPr>
          <p:cNvPr id="1028" name="Picture 4" descr="C:\Users\Master\Desktop\Raccolta foto\foto PPT\elicottero-1.jpg"/>
          <p:cNvPicPr>
            <a:picLocks noChangeAspect="1" noChangeArrowheads="1"/>
          </p:cNvPicPr>
          <p:nvPr/>
        </p:nvPicPr>
        <p:blipFill>
          <a:blip r:embed="rId4" cstate="print"/>
          <a:srcRect/>
          <a:stretch>
            <a:fillRect/>
          </a:stretch>
        </p:blipFill>
        <p:spPr bwMode="auto">
          <a:xfrm>
            <a:off x="6722274" y="2132856"/>
            <a:ext cx="1738158" cy="2304256"/>
          </a:xfrm>
          <a:prstGeom prst="rect">
            <a:avLst/>
          </a:prstGeom>
          <a:noFill/>
          <a:ln w="25400">
            <a:solidFill>
              <a:srgbClr val="C00000"/>
            </a:solidFill>
          </a:ln>
        </p:spPr>
      </p:pic>
      <p:pic>
        <p:nvPicPr>
          <p:cNvPr id="1029" name="Picture 5" descr="C:\Users\Master\Desktop\Raccolta foto\foto PPT\spazzaneve-1.jpg"/>
          <p:cNvPicPr>
            <a:picLocks noChangeAspect="1" noChangeArrowheads="1"/>
          </p:cNvPicPr>
          <p:nvPr/>
        </p:nvPicPr>
        <p:blipFill>
          <a:blip r:embed="rId5" cstate="print"/>
          <a:srcRect/>
          <a:stretch>
            <a:fillRect/>
          </a:stretch>
        </p:blipFill>
        <p:spPr bwMode="auto">
          <a:xfrm>
            <a:off x="3491880" y="4653136"/>
            <a:ext cx="2670200" cy="2022600"/>
          </a:xfrm>
          <a:prstGeom prst="rect">
            <a:avLst/>
          </a:prstGeom>
          <a:noFill/>
          <a:ln w="25400">
            <a:solidFill>
              <a:srgbClr val="C0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fade">
                                      <p:cBhvr>
                                        <p:cTn id="12" dur="2000"/>
                                        <p:tgtEl>
                                          <p:spTgt spid="10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8"/>
                                        </p:tgtEl>
                                        <p:attrNameLst>
                                          <p:attrName>style.visibility</p:attrName>
                                        </p:attrNameLst>
                                      </p:cBhvr>
                                      <p:to>
                                        <p:strVal val="visible"/>
                                      </p:to>
                                    </p:set>
                                    <p:animEffect transition="in" filter="fade">
                                      <p:cBhvr>
                                        <p:cTn id="17" dur="2000"/>
                                        <p:tgtEl>
                                          <p:spTgt spid="10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29"/>
                                        </p:tgtEl>
                                        <p:attrNameLst>
                                          <p:attrName>style.visibility</p:attrName>
                                        </p:attrNameLst>
                                      </p:cBhvr>
                                      <p:to>
                                        <p:strVal val="visible"/>
                                      </p:to>
                                    </p:set>
                                    <p:animEffect transition="in" filter="fade">
                                      <p:cBhvr>
                                        <p:cTn id="22" dur="2000"/>
                                        <p:tgtEl>
                                          <p:spTgt spid="1029"/>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bg/>
                                          </p:spTgt>
                                        </p:tgtEl>
                                        <p:attrNameLst>
                                          <p:attrName>style.visibility</p:attrName>
                                        </p:attrNameLst>
                                      </p:cBhvr>
                                      <p:to>
                                        <p:strVal val="visible"/>
                                      </p:to>
                                    </p:set>
                                    <p:anim calcmode="lin" valueType="num">
                                      <p:cBhvr additive="base">
                                        <p:cTn id="2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3">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additive="base">
                                        <p:cTn id="3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7BCBA12-3286-45AD-BDBA-C278FCF2C7C2}"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20</a:t>
            </a:fld>
            <a:endParaRPr lang="it-IT"/>
          </a:p>
        </p:txBody>
      </p:sp>
      <p:sp>
        <p:nvSpPr>
          <p:cNvPr id="9" name="CasellaDiTesto 8"/>
          <p:cNvSpPr txBox="1"/>
          <p:nvPr/>
        </p:nvSpPr>
        <p:spPr>
          <a:xfrm>
            <a:off x="467544" y="1772816"/>
            <a:ext cx="8208912" cy="1800200"/>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Occorre voler bene ai figli</a:t>
            </a:r>
            <a:r>
              <a:rPr lang="it-IT" dirty="0" smtClean="0"/>
              <a:t>, la famiglia deve essere il luogo dei sentimenti e degli affetti, a differenza della scuola e del lavoro. Sembra banale, ma non lo è. </a:t>
            </a:r>
          </a:p>
          <a:p>
            <a:pPr algn="just"/>
            <a:r>
              <a:rPr lang="it-IT" b="1" dirty="0" smtClean="0">
                <a:solidFill>
                  <a:srgbClr val="FF0000"/>
                </a:solidFill>
              </a:rPr>
              <a:t>Un genitore </a:t>
            </a:r>
            <a:r>
              <a:rPr lang="it-IT" dirty="0" smtClean="0"/>
              <a:t>dovrebbe sentire il desiderio di passare del tempo con il figlio adolescente. Basta poco, una telefonata, oppure dire: ho voglia di vederti, di stare con te, sappi che io ti voglio sempre bene.</a:t>
            </a:r>
          </a:p>
        </p:txBody>
      </p:sp>
      <p:sp>
        <p:nvSpPr>
          <p:cNvPr id="10" name="CasellaDiTesto 9"/>
          <p:cNvSpPr txBox="1"/>
          <p:nvPr/>
        </p:nvSpPr>
        <p:spPr>
          <a:xfrm>
            <a:off x="467544" y="1124744"/>
            <a:ext cx="8280920" cy="400110"/>
          </a:xfrm>
          <a:prstGeom prst="rect">
            <a:avLst/>
          </a:prstGeom>
          <a:noFill/>
        </p:spPr>
        <p:txBody>
          <a:bodyPr wrap="square" rtlCol="0">
            <a:spAutoFit/>
          </a:bodyPr>
          <a:lstStyle/>
          <a:p>
            <a:pPr algn="ctr"/>
            <a:r>
              <a:rPr lang="it-IT" sz="2000" b="1" dirty="0" smtClean="0">
                <a:solidFill>
                  <a:srgbClr val="0070C0"/>
                </a:solidFill>
              </a:rPr>
              <a:t>1. DITEVI: TI VOGLIO BENE</a:t>
            </a:r>
          </a:p>
        </p:txBody>
      </p:sp>
      <p:pic>
        <p:nvPicPr>
          <p:cNvPr id="2050" name="Picture 2" descr="C:\Users\Master\Desktop\Ultime foto\pa5.jpg"/>
          <p:cNvPicPr>
            <a:picLocks noChangeAspect="1" noChangeArrowheads="1"/>
          </p:cNvPicPr>
          <p:nvPr/>
        </p:nvPicPr>
        <p:blipFill>
          <a:blip r:embed="rId2" cstate="print"/>
          <a:srcRect/>
          <a:stretch>
            <a:fillRect/>
          </a:stretch>
        </p:blipFill>
        <p:spPr bwMode="auto">
          <a:xfrm>
            <a:off x="2699792" y="3717032"/>
            <a:ext cx="3900688" cy="2736304"/>
          </a:xfrm>
          <a:prstGeom prst="rect">
            <a:avLst/>
          </a:prstGeom>
          <a:noFill/>
          <a:ln w="25400">
            <a:solidFill>
              <a:schemeClr val="accent1"/>
            </a:solidFill>
          </a:ln>
        </p:spPr>
      </p:pic>
      <p:sp>
        <p:nvSpPr>
          <p:cNvPr id="11" name="Titolo 1"/>
          <p:cNvSpPr txBox="1">
            <a:spLocks/>
          </p:cNvSpPr>
          <p:nvPr/>
        </p:nvSpPr>
        <p:spPr>
          <a:xfrm>
            <a:off x="359024" y="332656"/>
            <a:ext cx="8784976" cy="432048"/>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2000" b="1" i="0" u="none" strike="noStrike" kern="1200" cap="small" spc="0" normalizeH="0" baseline="0" noProof="0" smtClean="0">
                <a:ln>
                  <a:noFill/>
                </a:ln>
                <a:solidFill>
                  <a:srgbClr val="FF0000"/>
                </a:solidFill>
                <a:effectLst/>
                <a:uLnTx/>
                <a:uFillTx/>
                <a:latin typeface="+mj-lt"/>
                <a:ea typeface="+mj-ea"/>
                <a:cs typeface="+mj-cs"/>
              </a:rPr>
              <a:t>Adolescenti: 10 regole d’oro per aiutarli a crescere</a:t>
            </a:r>
            <a:endParaRPr kumimoji="0" lang="it-IT" sz="2000" b="1" i="0" u="none" strike="noStrike" kern="1200" cap="small" spc="0" normalizeH="0" baseline="0" noProof="0" dirty="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anim calcmode="lin" valueType="num">
                                      <p:cBhvr>
                                        <p:cTn id="16" dur="500" fill="hold"/>
                                        <p:tgtEl>
                                          <p:spTgt spid="2050"/>
                                        </p:tgtEl>
                                        <p:attrNameLst>
                                          <p:attrName>style.rotation</p:attrName>
                                        </p:attrNameLst>
                                      </p:cBhvr>
                                      <p:tavLst>
                                        <p:tav tm="0">
                                          <p:val>
                                            <p:fltVal val="360"/>
                                          </p:val>
                                        </p:tav>
                                        <p:tav tm="100000">
                                          <p:val>
                                            <p:fltVal val="0"/>
                                          </p:val>
                                        </p:tav>
                                      </p:tavLst>
                                    </p:anim>
                                    <p:animEffect transition="in" filter="fade">
                                      <p:cBhvr>
                                        <p:cTn id="17" dur="500"/>
                                        <p:tgtEl>
                                          <p:spTgt spid="2050"/>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4FC60AE0-7530-4BDA-8A02-0F95AE9A0C80}"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21</a:t>
            </a:fld>
            <a:endParaRPr lang="it-IT"/>
          </a:p>
        </p:txBody>
      </p:sp>
      <p:sp>
        <p:nvSpPr>
          <p:cNvPr id="9" name="CasellaDiTesto 8"/>
          <p:cNvSpPr txBox="1"/>
          <p:nvPr/>
        </p:nvSpPr>
        <p:spPr>
          <a:xfrm>
            <a:off x="467544" y="1772816"/>
            <a:ext cx="8208912" cy="201622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I genitori non devono essere perfetti</a:t>
            </a:r>
            <a:r>
              <a:rPr lang="it-IT" dirty="0" smtClean="0"/>
              <a:t>, ma coerenti; solo così diventano un riferimento. Se un quindicenne torna alle tre di notte non può passarla liscia una volta e un’altra no. </a:t>
            </a:r>
          </a:p>
          <a:p>
            <a:pPr algn="just"/>
            <a:r>
              <a:rPr lang="it-IT" b="1" dirty="0" smtClean="0">
                <a:solidFill>
                  <a:srgbClr val="FF0000"/>
                </a:solidFill>
              </a:rPr>
              <a:t>Per gli adolescenti il mondo è imprevedibile</a:t>
            </a:r>
            <a:r>
              <a:rPr lang="it-IT" dirty="0" smtClean="0"/>
              <a:t>, mamma e papà non possono esserlo. Importante anche diversificare i ruoli dei genitori: mi sbagliavo quando dicevo che era bello il papà in sala parto. Il padre non può essere un duplicato materno.</a:t>
            </a:r>
          </a:p>
        </p:txBody>
      </p:sp>
      <p:sp>
        <p:nvSpPr>
          <p:cNvPr id="10" name="CasellaDiTesto 9"/>
          <p:cNvSpPr txBox="1"/>
          <p:nvPr/>
        </p:nvSpPr>
        <p:spPr>
          <a:xfrm>
            <a:off x="467544" y="1124744"/>
            <a:ext cx="8280920" cy="400110"/>
          </a:xfrm>
          <a:prstGeom prst="rect">
            <a:avLst/>
          </a:prstGeom>
          <a:noFill/>
        </p:spPr>
        <p:txBody>
          <a:bodyPr wrap="square" rtlCol="0">
            <a:spAutoFit/>
          </a:bodyPr>
          <a:lstStyle/>
          <a:p>
            <a:pPr algn="ctr"/>
            <a:r>
              <a:rPr lang="it-IT" sz="2000" b="1" dirty="0" smtClean="0">
                <a:solidFill>
                  <a:srgbClr val="0070C0"/>
                </a:solidFill>
              </a:rPr>
              <a:t>2. SIATE GENITORI COERENTI</a:t>
            </a:r>
          </a:p>
        </p:txBody>
      </p:sp>
      <p:pic>
        <p:nvPicPr>
          <p:cNvPr id="3074" name="Picture 2" descr="C:\Users\Master\Desktop\Ultime foto\pa8.jpg"/>
          <p:cNvPicPr>
            <a:picLocks noChangeAspect="1" noChangeArrowheads="1"/>
          </p:cNvPicPr>
          <p:nvPr/>
        </p:nvPicPr>
        <p:blipFill>
          <a:blip r:embed="rId2" cstate="print"/>
          <a:srcRect/>
          <a:stretch>
            <a:fillRect/>
          </a:stretch>
        </p:blipFill>
        <p:spPr bwMode="auto">
          <a:xfrm>
            <a:off x="2627784" y="4005064"/>
            <a:ext cx="4277275" cy="2448272"/>
          </a:xfrm>
          <a:prstGeom prst="rect">
            <a:avLst/>
          </a:prstGeom>
          <a:noFill/>
          <a:ln w="25400">
            <a:solidFill>
              <a:schemeClr val="accent1"/>
            </a:solidFill>
          </a:ln>
        </p:spPr>
      </p:pic>
      <p:sp>
        <p:nvSpPr>
          <p:cNvPr id="11" name="Titolo 1"/>
          <p:cNvSpPr>
            <a:spLocks noGrp="1"/>
          </p:cNvSpPr>
          <p:nvPr>
            <p:ph type="ctrTitle"/>
          </p:nvPr>
        </p:nvSpPr>
        <p:spPr>
          <a:xfrm>
            <a:off x="359024" y="332656"/>
            <a:ext cx="8784976" cy="432048"/>
          </a:xfrm>
        </p:spPr>
        <p:txBody>
          <a:bodyPr>
            <a:noAutofit/>
          </a:bodyPr>
          <a:lstStyle/>
          <a:p>
            <a:pPr algn="ctr"/>
            <a:r>
              <a:rPr lang="it-IT" sz="2000" b="1" dirty="0" smtClean="0">
                <a:solidFill>
                  <a:srgbClr val="FF0000"/>
                </a:solidFill>
              </a:rPr>
              <a:t>Adolescenti: 10 regole d’oro per aiutarli a crescere</a:t>
            </a:r>
            <a:endParaRPr lang="it-IT"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anim calcmode="lin" valueType="num">
                                      <p:cBhvr>
                                        <p:cTn id="16" dur="500" fill="hold"/>
                                        <p:tgtEl>
                                          <p:spTgt spid="3074"/>
                                        </p:tgtEl>
                                        <p:attrNameLst>
                                          <p:attrName>style.rotation</p:attrName>
                                        </p:attrNameLst>
                                      </p:cBhvr>
                                      <p:tavLst>
                                        <p:tav tm="0">
                                          <p:val>
                                            <p:fltVal val="360"/>
                                          </p:val>
                                        </p:tav>
                                        <p:tav tm="100000">
                                          <p:val>
                                            <p:fltVal val="0"/>
                                          </p:val>
                                        </p:tav>
                                      </p:tavLst>
                                    </p:anim>
                                    <p:animEffect transition="in" filter="fade">
                                      <p:cBhvr>
                                        <p:cTn id="17" dur="500"/>
                                        <p:tgtEl>
                                          <p:spTgt spid="307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B0188541-E279-4C37-8FB1-1316C7AA3E4F}"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22</a:t>
            </a:fld>
            <a:endParaRPr lang="it-IT"/>
          </a:p>
        </p:txBody>
      </p:sp>
      <p:sp>
        <p:nvSpPr>
          <p:cNvPr id="9" name="CasellaDiTesto 8"/>
          <p:cNvSpPr txBox="1"/>
          <p:nvPr/>
        </p:nvSpPr>
        <p:spPr>
          <a:xfrm>
            <a:off x="467544" y="1772816"/>
            <a:ext cx="8208912" cy="201622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Cercate di conoscere i desideri dei figli</a:t>
            </a:r>
            <a:r>
              <a:rPr lang="it-IT" dirty="0" smtClean="0"/>
              <a:t>. Quelli veri, non la band preferita o le sneakers giuste. Dovete chiedervi cosa c’è dentro la testa dei ragazzi e, per capirlo, serve tempo. </a:t>
            </a:r>
          </a:p>
          <a:p>
            <a:pPr algn="just"/>
            <a:r>
              <a:rPr lang="it-IT" b="1" dirty="0" smtClean="0">
                <a:solidFill>
                  <a:srgbClr val="FF0000"/>
                </a:solidFill>
              </a:rPr>
              <a:t>Bisogna imparare il linguaggio dei giovani</a:t>
            </a:r>
            <a:r>
              <a:rPr lang="it-IT" dirty="0" smtClean="0"/>
              <a:t>, ascoltarli, creare una “sana complicità” facendo cose insieme. Si sentiranno meno soli. E impareranno a convivere con le proprie fragilità, senza sopprimerle ma, anzi, facendone un punto di forza.</a:t>
            </a:r>
          </a:p>
        </p:txBody>
      </p:sp>
      <p:sp>
        <p:nvSpPr>
          <p:cNvPr id="10" name="CasellaDiTesto 9"/>
          <p:cNvSpPr txBox="1"/>
          <p:nvPr/>
        </p:nvSpPr>
        <p:spPr>
          <a:xfrm>
            <a:off x="467544" y="1124744"/>
            <a:ext cx="8280920" cy="707886"/>
          </a:xfrm>
          <a:prstGeom prst="rect">
            <a:avLst/>
          </a:prstGeom>
          <a:noFill/>
        </p:spPr>
        <p:txBody>
          <a:bodyPr wrap="square" rtlCol="0">
            <a:spAutoFit/>
          </a:bodyPr>
          <a:lstStyle/>
          <a:p>
            <a:pPr algn="ctr"/>
            <a:r>
              <a:rPr lang="it-IT" sz="2000" b="1" dirty="0" smtClean="0">
                <a:solidFill>
                  <a:srgbClr val="0070C0"/>
                </a:solidFill>
              </a:rPr>
              <a:t>3. FATE QUALCOSA INSIEME</a:t>
            </a:r>
            <a:br>
              <a:rPr lang="it-IT" sz="2000" b="1" dirty="0" smtClean="0">
                <a:solidFill>
                  <a:srgbClr val="0070C0"/>
                </a:solidFill>
              </a:rPr>
            </a:br>
            <a:endParaRPr lang="it-IT" sz="2000" b="1" dirty="0" smtClean="0">
              <a:solidFill>
                <a:srgbClr val="0070C0"/>
              </a:solidFill>
            </a:endParaRPr>
          </a:p>
        </p:txBody>
      </p:sp>
      <p:pic>
        <p:nvPicPr>
          <p:cNvPr id="4099" name="Picture 3" descr="C:\Users\Master\Desktop\Ultime foto\pa15.jpg"/>
          <p:cNvPicPr>
            <a:picLocks noChangeAspect="1" noChangeArrowheads="1"/>
          </p:cNvPicPr>
          <p:nvPr/>
        </p:nvPicPr>
        <p:blipFill>
          <a:blip r:embed="rId2" cstate="print"/>
          <a:srcRect/>
          <a:stretch>
            <a:fillRect/>
          </a:stretch>
        </p:blipFill>
        <p:spPr bwMode="auto">
          <a:xfrm>
            <a:off x="2987824" y="4005064"/>
            <a:ext cx="3679097" cy="2448272"/>
          </a:xfrm>
          <a:prstGeom prst="rect">
            <a:avLst/>
          </a:prstGeom>
          <a:noFill/>
          <a:ln w="25400">
            <a:solidFill>
              <a:schemeClr val="accent1"/>
            </a:solidFill>
          </a:ln>
        </p:spPr>
      </p:pic>
      <p:sp>
        <p:nvSpPr>
          <p:cNvPr id="11" name="Titolo 1"/>
          <p:cNvSpPr>
            <a:spLocks noGrp="1"/>
          </p:cNvSpPr>
          <p:nvPr>
            <p:ph type="ctrTitle"/>
          </p:nvPr>
        </p:nvSpPr>
        <p:spPr>
          <a:xfrm>
            <a:off x="359024" y="332656"/>
            <a:ext cx="8784976" cy="432048"/>
          </a:xfrm>
        </p:spPr>
        <p:txBody>
          <a:bodyPr>
            <a:noAutofit/>
          </a:bodyPr>
          <a:lstStyle/>
          <a:p>
            <a:pPr algn="ctr"/>
            <a:r>
              <a:rPr lang="it-IT" sz="2000" b="1" dirty="0" smtClean="0">
                <a:solidFill>
                  <a:srgbClr val="FF0000"/>
                </a:solidFill>
              </a:rPr>
              <a:t>Adolescenti: 10 regole d’oro per aiutarli a crescere</a:t>
            </a:r>
            <a:endParaRPr lang="it-IT"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4099"/>
                                        </p:tgtEl>
                                        <p:attrNameLst>
                                          <p:attrName>style.visibility</p:attrName>
                                        </p:attrNameLst>
                                      </p:cBhvr>
                                      <p:to>
                                        <p:strVal val="visible"/>
                                      </p:to>
                                    </p:set>
                                    <p:anim calcmode="lin" valueType="num">
                                      <p:cBhvr>
                                        <p:cTn id="14" dur="500" fill="hold"/>
                                        <p:tgtEl>
                                          <p:spTgt spid="4099"/>
                                        </p:tgtEl>
                                        <p:attrNameLst>
                                          <p:attrName>ppt_w</p:attrName>
                                        </p:attrNameLst>
                                      </p:cBhvr>
                                      <p:tavLst>
                                        <p:tav tm="0">
                                          <p:val>
                                            <p:fltVal val="0"/>
                                          </p:val>
                                        </p:tav>
                                        <p:tav tm="100000">
                                          <p:val>
                                            <p:strVal val="#ppt_w"/>
                                          </p:val>
                                        </p:tav>
                                      </p:tavLst>
                                    </p:anim>
                                    <p:anim calcmode="lin" valueType="num">
                                      <p:cBhvr>
                                        <p:cTn id="15" dur="500" fill="hold"/>
                                        <p:tgtEl>
                                          <p:spTgt spid="4099"/>
                                        </p:tgtEl>
                                        <p:attrNameLst>
                                          <p:attrName>ppt_h</p:attrName>
                                        </p:attrNameLst>
                                      </p:cBhvr>
                                      <p:tavLst>
                                        <p:tav tm="0">
                                          <p:val>
                                            <p:fltVal val="0"/>
                                          </p:val>
                                        </p:tav>
                                        <p:tav tm="100000">
                                          <p:val>
                                            <p:strVal val="#ppt_h"/>
                                          </p:val>
                                        </p:tav>
                                      </p:tavLst>
                                    </p:anim>
                                    <p:anim calcmode="lin" valueType="num">
                                      <p:cBhvr>
                                        <p:cTn id="16" dur="500" fill="hold"/>
                                        <p:tgtEl>
                                          <p:spTgt spid="4099"/>
                                        </p:tgtEl>
                                        <p:attrNameLst>
                                          <p:attrName>style.rotation</p:attrName>
                                        </p:attrNameLst>
                                      </p:cBhvr>
                                      <p:tavLst>
                                        <p:tav tm="0">
                                          <p:val>
                                            <p:fltVal val="360"/>
                                          </p:val>
                                        </p:tav>
                                        <p:tav tm="100000">
                                          <p:val>
                                            <p:fltVal val="0"/>
                                          </p:val>
                                        </p:tav>
                                      </p:tavLst>
                                    </p:anim>
                                    <p:animEffect transition="in" filter="fade">
                                      <p:cBhvr>
                                        <p:cTn id="17" dur="500"/>
                                        <p:tgtEl>
                                          <p:spTgt spid="409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EC5E1558-BF3B-4791-BED4-4CBC856276F6}"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23</a:t>
            </a:fld>
            <a:endParaRPr lang="it-IT"/>
          </a:p>
        </p:txBody>
      </p:sp>
      <p:sp>
        <p:nvSpPr>
          <p:cNvPr id="9" name="CasellaDiTesto 8"/>
          <p:cNvSpPr txBox="1"/>
          <p:nvPr/>
        </p:nvSpPr>
        <p:spPr>
          <a:xfrm>
            <a:off x="467544" y="1772816"/>
            <a:ext cx="8208912" cy="1754326"/>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Domandatevi quale futuro </a:t>
            </a:r>
            <a:r>
              <a:rPr lang="it-IT" dirty="0" smtClean="0"/>
              <a:t>state costruendo per vostro figlio. Non parlo dell’assicurazione sulla vita, o del gruzzoletto messo da parte. Oggi la società non è in grado di disegnare un domani per i giovani. </a:t>
            </a:r>
          </a:p>
          <a:p>
            <a:pPr algn="just"/>
            <a:r>
              <a:rPr lang="it-IT" b="1" dirty="0" smtClean="0">
                <a:solidFill>
                  <a:srgbClr val="FF0000"/>
                </a:solidFill>
              </a:rPr>
              <a:t>Come si può credere </a:t>
            </a:r>
            <a:r>
              <a:rPr lang="it-IT" dirty="0" smtClean="0"/>
              <a:t>che uno studente vada a scuola motivato se gli si dice che il diploma e poi la laurea non gli serviranno? Il percorso formativo dura molti anni, bisogna creare una prospettiva a lungo termine.</a:t>
            </a:r>
          </a:p>
        </p:txBody>
      </p:sp>
      <p:sp>
        <p:nvSpPr>
          <p:cNvPr id="10" name="CasellaDiTesto 9"/>
          <p:cNvSpPr txBox="1"/>
          <p:nvPr/>
        </p:nvSpPr>
        <p:spPr>
          <a:xfrm>
            <a:off x="467544" y="1268760"/>
            <a:ext cx="8280920" cy="400110"/>
          </a:xfrm>
          <a:prstGeom prst="rect">
            <a:avLst/>
          </a:prstGeom>
          <a:noFill/>
        </p:spPr>
        <p:txBody>
          <a:bodyPr wrap="square" rtlCol="0">
            <a:spAutoFit/>
          </a:bodyPr>
          <a:lstStyle/>
          <a:p>
            <a:pPr algn="ctr"/>
            <a:r>
              <a:rPr lang="it-IT" sz="2000" b="1" dirty="0" smtClean="0">
                <a:solidFill>
                  <a:srgbClr val="0070C0"/>
                </a:solidFill>
              </a:rPr>
              <a:t>4. PARLATE IN MODO POSITIVO DEL FUTURO</a:t>
            </a:r>
          </a:p>
        </p:txBody>
      </p:sp>
      <p:pic>
        <p:nvPicPr>
          <p:cNvPr id="5122" name="Picture 2" descr="C:\Users\Master\Desktop\Ultime foto\pa12.jpg"/>
          <p:cNvPicPr>
            <a:picLocks noChangeAspect="1" noChangeArrowheads="1"/>
          </p:cNvPicPr>
          <p:nvPr/>
        </p:nvPicPr>
        <p:blipFill>
          <a:blip r:embed="rId2" cstate="print"/>
          <a:srcRect/>
          <a:stretch>
            <a:fillRect/>
          </a:stretch>
        </p:blipFill>
        <p:spPr bwMode="auto">
          <a:xfrm>
            <a:off x="2627784" y="3717032"/>
            <a:ext cx="4328350" cy="2880320"/>
          </a:xfrm>
          <a:prstGeom prst="rect">
            <a:avLst/>
          </a:prstGeom>
          <a:noFill/>
          <a:ln w="25400">
            <a:solidFill>
              <a:schemeClr val="accent1"/>
            </a:solidFill>
          </a:ln>
        </p:spPr>
      </p:pic>
      <p:sp>
        <p:nvSpPr>
          <p:cNvPr id="11" name="Titolo 1"/>
          <p:cNvSpPr>
            <a:spLocks noGrp="1"/>
          </p:cNvSpPr>
          <p:nvPr>
            <p:ph type="ctrTitle"/>
          </p:nvPr>
        </p:nvSpPr>
        <p:spPr>
          <a:xfrm>
            <a:off x="359024" y="332656"/>
            <a:ext cx="8784976" cy="432048"/>
          </a:xfrm>
        </p:spPr>
        <p:txBody>
          <a:bodyPr>
            <a:noAutofit/>
          </a:bodyPr>
          <a:lstStyle/>
          <a:p>
            <a:pPr algn="ctr"/>
            <a:r>
              <a:rPr lang="it-IT" sz="2000" b="1" dirty="0" smtClean="0">
                <a:solidFill>
                  <a:srgbClr val="FF0000"/>
                </a:solidFill>
              </a:rPr>
              <a:t>Adolescenti: 10 regole d’oro per aiutarli a crescere</a:t>
            </a:r>
            <a:endParaRPr lang="it-IT"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 calcmode="lin" valueType="num">
                                      <p:cBhvr>
                                        <p:cTn id="14" dur="500" fill="hold"/>
                                        <p:tgtEl>
                                          <p:spTgt spid="5122"/>
                                        </p:tgtEl>
                                        <p:attrNameLst>
                                          <p:attrName>ppt_w</p:attrName>
                                        </p:attrNameLst>
                                      </p:cBhvr>
                                      <p:tavLst>
                                        <p:tav tm="0">
                                          <p:val>
                                            <p:fltVal val="0"/>
                                          </p:val>
                                        </p:tav>
                                        <p:tav tm="100000">
                                          <p:val>
                                            <p:strVal val="#ppt_w"/>
                                          </p:val>
                                        </p:tav>
                                      </p:tavLst>
                                    </p:anim>
                                    <p:anim calcmode="lin" valueType="num">
                                      <p:cBhvr>
                                        <p:cTn id="15" dur="500" fill="hold"/>
                                        <p:tgtEl>
                                          <p:spTgt spid="5122"/>
                                        </p:tgtEl>
                                        <p:attrNameLst>
                                          <p:attrName>ppt_h</p:attrName>
                                        </p:attrNameLst>
                                      </p:cBhvr>
                                      <p:tavLst>
                                        <p:tav tm="0">
                                          <p:val>
                                            <p:fltVal val="0"/>
                                          </p:val>
                                        </p:tav>
                                        <p:tav tm="100000">
                                          <p:val>
                                            <p:strVal val="#ppt_h"/>
                                          </p:val>
                                        </p:tav>
                                      </p:tavLst>
                                    </p:anim>
                                    <p:anim calcmode="lin" valueType="num">
                                      <p:cBhvr>
                                        <p:cTn id="16" dur="500" fill="hold"/>
                                        <p:tgtEl>
                                          <p:spTgt spid="5122"/>
                                        </p:tgtEl>
                                        <p:attrNameLst>
                                          <p:attrName>style.rotation</p:attrName>
                                        </p:attrNameLst>
                                      </p:cBhvr>
                                      <p:tavLst>
                                        <p:tav tm="0">
                                          <p:val>
                                            <p:fltVal val="360"/>
                                          </p:val>
                                        </p:tav>
                                        <p:tav tm="100000">
                                          <p:val>
                                            <p:fltVal val="0"/>
                                          </p:val>
                                        </p:tav>
                                      </p:tavLst>
                                    </p:anim>
                                    <p:animEffect transition="in" filter="fade">
                                      <p:cBhvr>
                                        <p:cTn id="17" dur="500"/>
                                        <p:tgtEl>
                                          <p:spTgt spid="512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33B5F9D5-0037-45BF-A3FE-72BAC847717A}"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24</a:t>
            </a:fld>
            <a:endParaRPr lang="it-IT"/>
          </a:p>
        </p:txBody>
      </p:sp>
      <p:sp>
        <p:nvSpPr>
          <p:cNvPr id="9" name="CasellaDiTesto 8"/>
          <p:cNvSpPr txBox="1"/>
          <p:nvPr/>
        </p:nvSpPr>
        <p:spPr>
          <a:xfrm>
            <a:off x="467544" y="1772817"/>
            <a:ext cx="8208912" cy="1754326"/>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L’autorità è importante</a:t>
            </a:r>
            <a:r>
              <a:rPr lang="it-IT" dirty="0" smtClean="0"/>
              <a:t>, abbiamo sbagliato a calpestarla: significa avere idee precise, intervenire e imporsi, rimanendo però su un piano affettivo. Non è il comando secco, da caserma. </a:t>
            </a:r>
          </a:p>
          <a:p>
            <a:pPr algn="just"/>
            <a:r>
              <a:rPr lang="it-IT" b="1" dirty="0" smtClean="0">
                <a:solidFill>
                  <a:srgbClr val="FF0000"/>
                </a:solidFill>
              </a:rPr>
              <a:t>Un figlio deve sentirsi dire</a:t>
            </a:r>
            <a:r>
              <a:rPr lang="it-IT" dirty="0" smtClean="0"/>
              <a:t>: non posso accettare quello che hai fatto ma sono qui, ti voglio e ti vorrò sempre bene. Tutto si svolge all’interno di una relazione di sentimenti. </a:t>
            </a:r>
          </a:p>
        </p:txBody>
      </p:sp>
      <p:sp>
        <p:nvSpPr>
          <p:cNvPr id="10" name="CasellaDiTesto 9"/>
          <p:cNvSpPr txBox="1"/>
          <p:nvPr/>
        </p:nvSpPr>
        <p:spPr>
          <a:xfrm>
            <a:off x="467544" y="1124745"/>
            <a:ext cx="8280920" cy="400110"/>
          </a:xfrm>
          <a:prstGeom prst="rect">
            <a:avLst/>
          </a:prstGeom>
          <a:noFill/>
        </p:spPr>
        <p:txBody>
          <a:bodyPr wrap="square" rtlCol="0">
            <a:spAutoFit/>
          </a:bodyPr>
          <a:lstStyle/>
          <a:p>
            <a:pPr algn="ctr"/>
            <a:r>
              <a:rPr lang="it-IT" sz="2000" b="1" dirty="0" smtClean="0">
                <a:solidFill>
                  <a:srgbClr val="0070C0"/>
                </a:solidFill>
              </a:rPr>
              <a:t>5. AUTORITÀ, MA CON AFFETTO</a:t>
            </a:r>
          </a:p>
        </p:txBody>
      </p:sp>
      <p:pic>
        <p:nvPicPr>
          <p:cNvPr id="6146" name="Picture 2" descr="C:\Users\Master\Desktop\Ultime foto\pa7.jpg"/>
          <p:cNvPicPr>
            <a:picLocks noChangeAspect="1" noChangeArrowheads="1"/>
          </p:cNvPicPr>
          <p:nvPr/>
        </p:nvPicPr>
        <p:blipFill>
          <a:blip r:embed="rId2" cstate="print"/>
          <a:srcRect/>
          <a:stretch>
            <a:fillRect/>
          </a:stretch>
        </p:blipFill>
        <p:spPr bwMode="auto">
          <a:xfrm>
            <a:off x="2267744" y="3645024"/>
            <a:ext cx="5040560" cy="2667569"/>
          </a:xfrm>
          <a:prstGeom prst="rect">
            <a:avLst/>
          </a:prstGeom>
          <a:noFill/>
          <a:ln w="25400">
            <a:solidFill>
              <a:schemeClr val="accent1"/>
            </a:solidFill>
          </a:ln>
        </p:spPr>
      </p:pic>
      <p:sp>
        <p:nvSpPr>
          <p:cNvPr id="11" name="Titolo 1"/>
          <p:cNvSpPr>
            <a:spLocks noGrp="1"/>
          </p:cNvSpPr>
          <p:nvPr>
            <p:ph type="ctrTitle"/>
          </p:nvPr>
        </p:nvSpPr>
        <p:spPr>
          <a:xfrm>
            <a:off x="359024" y="332656"/>
            <a:ext cx="8784976" cy="432048"/>
          </a:xfrm>
        </p:spPr>
        <p:txBody>
          <a:bodyPr>
            <a:noAutofit/>
          </a:bodyPr>
          <a:lstStyle/>
          <a:p>
            <a:pPr algn="ctr"/>
            <a:r>
              <a:rPr lang="it-IT" sz="2000" b="1" dirty="0" smtClean="0">
                <a:solidFill>
                  <a:srgbClr val="FF0000"/>
                </a:solidFill>
              </a:rPr>
              <a:t>Adolescenti: 10 regole d’oro per aiutarli a crescere</a:t>
            </a:r>
            <a:endParaRPr lang="it-IT"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anim calcmode="lin" valueType="num">
                                      <p:cBhvr>
                                        <p:cTn id="16" dur="500" fill="hold"/>
                                        <p:tgtEl>
                                          <p:spTgt spid="6146"/>
                                        </p:tgtEl>
                                        <p:attrNameLst>
                                          <p:attrName>style.rotation</p:attrName>
                                        </p:attrNameLst>
                                      </p:cBhvr>
                                      <p:tavLst>
                                        <p:tav tm="0">
                                          <p:val>
                                            <p:fltVal val="360"/>
                                          </p:val>
                                        </p:tav>
                                        <p:tav tm="100000">
                                          <p:val>
                                            <p:fltVal val="0"/>
                                          </p:val>
                                        </p:tav>
                                      </p:tavLst>
                                    </p:anim>
                                    <p:animEffect transition="in" filter="fade">
                                      <p:cBhvr>
                                        <p:cTn id="17" dur="500"/>
                                        <p:tgtEl>
                                          <p:spTgt spid="614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C0C77585-936E-432E-9E06-ED4E7FD491D8}"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25</a:t>
            </a:fld>
            <a:endParaRPr lang="it-IT"/>
          </a:p>
        </p:txBody>
      </p:sp>
      <p:sp>
        <p:nvSpPr>
          <p:cNvPr id="9" name="CasellaDiTesto 8"/>
          <p:cNvSpPr txBox="1"/>
          <p:nvPr/>
        </p:nvSpPr>
        <p:spPr>
          <a:xfrm>
            <a:off x="467544" y="1772817"/>
            <a:ext cx="8208912" cy="1200329"/>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Tornate a insegnare le buone maniere</a:t>
            </a:r>
            <a:r>
              <a:rPr lang="it-IT" dirty="0" smtClean="0"/>
              <a:t>: salutare, non dare del tu a tutti, essere in ordine, stare a tavola con tv e cellulari spenti. </a:t>
            </a:r>
          </a:p>
          <a:p>
            <a:pPr algn="just"/>
            <a:r>
              <a:rPr lang="it-IT" b="1" dirty="0" smtClean="0">
                <a:solidFill>
                  <a:srgbClr val="FF0000"/>
                </a:solidFill>
              </a:rPr>
              <a:t>Ovviamente i genitori </a:t>
            </a:r>
            <a:r>
              <a:rPr lang="it-IT" dirty="0" smtClean="0"/>
              <a:t>dovrebbero dare per primi il buon esempio. Il rispetto per gli altri è importante.</a:t>
            </a:r>
          </a:p>
        </p:txBody>
      </p:sp>
      <p:sp>
        <p:nvSpPr>
          <p:cNvPr id="10" name="CasellaDiTesto 9"/>
          <p:cNvSpPr txBox="1"/>
          <p:nvPr/>
        </p:nvSpPr>
        <p:spPr>
          <a:xfrm>
            <a:off x="467544" y="1124745"/>
            <a:ext cx="8280920" cy="707886"/>
          </a:xfrm>
          <a:prstGeom prst="rect">
            <a:avLst/>
          </a:prstGeom>
          <a:noFill/>
        </p:spPr>
        <p:txBody>
          <a:bodyPr wrap="square" rtlCol="0">
            <a:spAutoFit/>
          </a:bodyPr>
          <a:lstStyle/>
          <a:p>
            <a:pPr algn="ctr"/>
            <a:r>
              <a:rPr lang="it-IT" sz="2000" b="1" dirty="0" smtClean="0">
                <a:solidFill>
                  <a:srgbClr val="0070C0"/>
                </a:solidFill>
              </a:rPr>
              <a:t>6. INSEGNATE LE BUONE MANIERE</a:t>
            </a:r>
            <a:r>
              <a:rPr lang="it-IT" sz="2000" dirty="0" smtClean="0"/>
              <a:t/>
            </a:r>
            <a:br>
              <a:rPr lang="it-IT" sz="2000" dirty="0" smtClean="0"/>
            </a:br>
            <a:endParaRPr lang="it-IT" sz="2000" b="1" dirty="0" smtClean="0">
              <a:solidFill>
                <a:srgbClr val="0070C0"/>
              </a:solidFill>
            </a:endParaRPr>
          </a:p>
        </p:txBody>
      </p:sp>
      <p:pic>
        <p:nvPicPr>
          <p:cNvPr id="7170" name="Picture 2" descr="C:\Users\Master\Desktop\Ultime foto\pa9.jpg"/>
          <p:cNvPicPr>
            <a:picLocks noChangeAspect="1" noChangeArrowheads="1"/>
          </p:cNvPicPr>
          <p:nvPr/>
        </p:nvPicPr>
        <p:blipFill>
          <a:blip r:embed="rId2" cstate="print"/>
          <a:srcRect/>
          <a:stretch>
            <a:fillRect/>
          </a:stretch>
        </p:blipFill>
        <p:spPr bwMode="auto">
          <a:xfrm>
            <a:off x="2411760" y="3212976"/>
            <a:ext cx="4824536" cy="3198877"/>
          </a:xfrm>
          <a:prstGeom prst="rect">
            <a:avLst/>
          </a:prstGeom>
          <a:noFill/>
          <a:ln w="25400">
            <a:solidFill>
              <a:schemeClr val="accent1"/>
            </a:solidFill>
          </a:ln>
        </p:spPr>
      </p:pic>
      <p:sp>
        <p:nvSpPr>
          <p:cNvPr id="11" name="Titolo 1"/>
          <p:cNvSpPr>
            <a:spLocks noGrp="1"/>
          </p:cNvSpPr>
          <p:nvPr>
            <p:ph type="ctrTitle"/>
          </p:nvPr>
        </p:nvSpPr>
        <p:spPr>
          <a:xfrm>
            <a:off x="359024" y="332656"/>
            <a:ext cx="8784976" cy="432048"/>
          </a:xfrm>
        </p:spPr>
        <p:txBody>
          <a:bodyPr>
            <a:noAutofit/>
          </a:bodyPr>
          <a:lstStyle/>
          <a:p>
            <a:pPr algn="ctr"/>
            <a:r>
              <a:rPr lang="it-IT" sz="2000" b="1" dirty="0" smtClean="0">
                <a:solidFill>
                  <a:srgbClr val="FF0000"/>
                </a:solidFill>
              </a:rPr>
              <a:t>Adolescenti: 10 regole d’oro per aiutarli a crescere</a:t>
            </a:r>
            <a:endParaRPr lang="it-IT"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 calcmode="lin" valueType="num">
                                      <p:cBhvr>
                                        <p:cTn id="14" dur="500" fill="hold"/>
                                        <p:tgtEl>
                                          <p:spTgt spid="7170"/>
                                        </p:tgtEl>
                                        <p:attrNameLst>
                                          <p:attrName>ppt_w</p:attrName>
                                        </p:attrNameLst>
                                      </p:cBhvr>
                                      <p:tavLst>
                                        <p:tav tm="0">
                                          <p:val>
                                            <p:fltVal val="0"/>
                                          </p:val>
                                        </p:tav>
                                        <p:tav tm="100000">
                                          <p:val>
                                            <p:strVal val="#ppt_w"/>
                                          </p:val>
                                        </p:tav>
                                      </p:tavLst>
                                    </p:anim>
                                    <p:anim calcmode="lin" valueType="num">
                                      <p:cBhvr>
                                        <p:cTn id="15" dur="500" fill="hold"/>
                                        <p:tgtEl>
                                          <p:spTgt spid="7170"/>
                                        </p:tgtEl>
                                        <p:attrNameLst>
                                          <p:attrName>ppt_h</p:attrName>
                                        </p:attrNameLst>
                                      </p:cBhvr>
                                      <p:tavLst>
                                        <p:tav tm="0">
                                          <p:val>
                                            <p:fltVal val="0"/>
                                          </p:val>
                                        </p:tav>
                                        <p:tav tm="100000">
                                          <p:val>
                                            <p:strVal val="#ppt_h"/>
                                          </p:val>
                                        </p:tav>
                                      </p:tavLst>
                                    </p:anim>
                                    <p:anim calcmode="lin" valueType="num">
                                      <p:cBhvr>
                                        <p:cTn id="16" dur="500" fill="hold"/>
                                        <p:tgtEl>
                                          <p:spTgt spid="7170"/>
                                        </p:tgtEl>
                                        <p:attrNameLst>
                                          <p:attrName>style.rotation</p:attrName>
                                        </p:attrNameLst>
                                      </p:cBhvr>
                                      <p:tavLst>
                                        <p:tav tm="0">
                                          <p:val>
                                            <p:fltVal val="360"/>
                                          </p:val>
                                        </p:tav>
                                        <p:tav tm="100000">
                                          <p:val>
                                            <p:fltVal val="0"/>
                                          </p:val>
                                        </p:tav>
                                      </p:tavLst>
                                    </p:anim>
                                    <p:animEffect transition="in" filter="fade">
                                      <p:cBhvr>
                                        <p:cTn id="17" dur="500"/>
                                        <p:tgtEl>
                                          <p:spTgt spid="7170"/>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9EC44BE7-53F0-40CE-A1C8-1AD0783357AA}"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26</a:t>
            </a:fld>
            <a:endParaRPr lang="it-IT"/>
          </a:p>
        </p:txBody>
      </p:sp>
      <p:sp>
        <p:nvSpPr>
          <p:cNvPr id="9" name="CasellaDiTesto 8"/>
          <p:cNvSpPr txBox="1"/>
          <p:nvPr/>
        </p:nvSpPr>
        <p:spPr>
          <a:xfrm>
            <a:off x="467544" y="1844824"/>
            <a:ext cx="8208912" cy="1477328"/>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Mostrate la vostra fragilità reale</a:t>
            </a:r>
            <a:r>
              <a:rPr lang="it-IT" dirty="0" smtClean="0"/>
              <a:t>, non è necessario apparire sempre forti. Anzi. Non c’è niente di male a dire: hai capito che la mamma non si addormenta fino a quando non torni a casa? </a:t>
            </a:r>
          </a:p>
          <a:p>
            <a:pPr algn="just"/>
            <a:r>
              <a:rPr lang="it-IT" b="1" dirty="0" smtClean="0">
                <a:solidFill>
                  <a:srgbClr val="FF0000"/>
                </a:solidFill>
              </a:rPr>
              <a:t>Fragilità vuol dire </a:t>
            </a:r>
            <a:r>
              <a:rPr lang="it-IT" dirty="0" smtClean="0"/>
              <a:t>ammettere di aver bisogno dell’altro, costruire dei legami, e non va confusa con la debolezza.</a:t>
            </a:r>
          </a:p>
        </p:txBody>
      </p:sp>
      <p:sp>
        <p:nvSpPr>
          <p:cNvPr id="10" name="CasellaDiTesto 9"/>
          <p:cNvSpPr txBox="1"/>
          <p:nvPr/>
        </p:nvSpPr>
        <p:spPr>
          <a:xfrm>
            <a:off x="467544" y="1124745"/>
            <a:ext cx="8280920" cy="1015663"/>
          </a:xfrm>
          <a:prstGeom prst="rect">
            <a:avLst/>
          </a:prstGeom>
          <a:noFill/>
        </p:spPr>
        <p:txBody>
          <a:bodyPr wrap="square" rtlCol="0">
            <a:spAutoFit/>
          </a:bodyPr>
          <a:lstStyle/>
          <a:p>
            <a:pPr algn="ctr"/>
            <a:r>
              <a:rPr lang="it-IT" sz="2000" b="1" dirty="0" smtClean="0">
                <a:solidFill>
                  <a:srgbClr val="0070C0"/>
                </a:solidFill>
              </a:rPr>
              <a:t>7. NON ABBIATE TIMORE </a:t>
            </a:r>
            <a:r>
              <a:rPr lang="it-IT" sz="2000" b="1" dirty="0" err="1" smtClean="0">
                <a:solidFill>
                  <a:srgbClr val="0070C0"/>
                </a:solidFill>
              </a:rPr>
              <a:t>DI</a:t>
            </a:r>
            <a:r>
              <a:rPr lang="it-IT" sz="2000" b="1" dirty="0" smtClean="0">
                <a:solidFill>
                  <a:srgbClr val="0070C0"/>
                </a:solidFill>
              </a:rPr>
              <a:t> MOSTRARE </a:t>
            </a:r>
            <a:endParaRPr lang="it-IT" sz="2000" b="1" dirty="0" smtClean="0">
              <a:solidFill>
                <a:srgbClr val="0070C0"/>
              </a:solidFill>
            </a:endParaRPr>
          </a:p>
          <a:p>
            <a:pPr algn="ctr"/>
            <a:r>
              <a:rPr lang="it-IT" sz="2000" b="1" dirty="0" smtClean="0">
                <a:solidFill>
                  <a:srgbClr val="0070C0"/>
                </a:solidFill>
              </a:rPr>
              <a:t>LA </a:t>
            </a:r>
            <a:r>
              <a:rPr lang="it-IT" sz="2000" b="1" dirty="0" smtClean="0">
                <a:solidFill>
                  <a:srgbClr val="0070C0"/>
                </a:solidFill>
              </a:rPr>
              <a:t>VOSTRA FRAGILITÀ</a:t>
            </a:r>
            <a:r>
              <a:rPr lang="it-IT" sz="2000" dirty="0" smtClean="0">
                <a:solidFill>
                  <a:srgbClr val="0070C0"/>
                </a:solidFill>
              </a:rPr>
              <a:t/>
            </a:r>
            <a:br>
              <a:rPr lang="it-IT" sz="2000" dirty="0" smtClean="0">
                <a:solidFill>
                  <a:srgbClr val="0070C0"/>
                </a:solidFill>
              </a:rPr>
            </a:br>
            <a:endParaRPr lang="it-IT" sz="2000" b="1" dirty="0" smtClean="0">
              <a:solidFill>
                <a:srgbClr val="0070C0"/>
              </a:solidFill>
            </a:endParaRPr>
          </a:p>
        </p:txBody>
      </p:sp>
      <p:pic>
        <p:nvPicPr>
          <p:cNvPr id="8194" name="Picture 2" descr="C:\Users\Master\Desktop\Ultime foto\pa10.jpg"/>
          <p:cNvPicPr>
            <a:picLocks noChangeAspect="1" noChangeArrowheads="1"/>
          </p:cNvPicPr>
          <p:nvPr/>
        </p:nvPicPr>
        <p:blipFill>
          <a:blip r:embed="rId2" cstate="print"/>
          <a:srcRect/>
          <a:stretch>
            <a:fillRect/>
          </a:stretch>
        </p:blipFill>
        <p:spPr bwMode="auto">
          <a:xfrm>
            <a:off x="2555776" y="3501008"/>
            <a:ext cx="4602973" cy="3024336"/>
          </a:xfrm>
          <a:prstGeom prst="rect">
            <a:avLst/>
          </a:prstGeom>
          <a:noFill/>
          <a:ln w="25400">
            <a:solidFill>
              <a:schemeClr val="accent1"/>
            </a:solidFill>
          </a:ln>
        </p:spPr>
      </p:pic>
      <p:sp>
        <p:nvSpPr>
          <p:cNvPr id="11" name="Titolo 1"/>
          <p:cNvSpPr>
            <a:spLocks noGrp="1"/>
          </p:cNvSpPr>
          <p:nvPr>
            <p:ph type="ctrTitle"/>
          </p:nvPr>
        </p:nvSpPr>
        <p:spPr>
          <a:xfrm>
            <a:off x="359024" y="332656"/>
            <a:ext cx="8784976" cy="432048"/>
          </a:xfrm>
        </p:spPr>
        <p:txBody>
          <a:bodyPr>
            <a:noAutofit/>
          </a:bodyPr>
          <a:lstStyle/>
          <a:p>
            <a:pPr algn="ctr"/>
            <a:r>
              <a:rPr lang="it-IT" sz="2000" b="1" dirty="0" smtClean="0">
                <a:solidFill>
                  <a:srgbClr val="FF0000"/>
                </a:solidFill>
              </a:rPr>
              <a:t>Adolescenti: 10 regole d’oro per aiutarli a crescere</a:t>
            </a:r>
            <a:endParaRPr lang="it-IT"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p:cTn id="14" dur="500" fill="hold"/>
                                        <p:tgtEl>
                                          <p:spTgt spid="8194"/>
                                        </p:tgtEl>
                                        <p:attrNameLst>
                                          <p:attrName>ppt_w</p:attrName>
                                        </p:attrNameLst>
                                      </p:cBhvr>
                                      <p:tavLst>
                                        <p:tav tm="0">
                                          <p:val>
                                            <p:fltVal val="0"/>
                                          </p:val>
                                        </p:tav>
                                        <p:tav tm="100000">
                                          <p:val>
                                            <p:strVal val="#ppt_w"/>
                                          </p:val>
                                        </p:tav>
                                      </p:tavLst>
                                    </p:anim>
                                    <p:anim calcmode="lin" valueType="num">
                                      <p:cBhvr>
                                        <p:cTn id="15" dur="500" fill="hold"/>
                                        <p:tgtEl>
                                          <p:spTgt spid="8194"/>
                                        </p:tgtEl>
                                        <p:attrNameLst>
                                          <p:attrName>ppt_h</p:attrName>
                                        </p:attrNameLst>
                                      </p:cBhvr>
                                      <p:tavLst>
                                        <p:tav tm="0">
                                          <p:val>
                                            <p:fltVal val="0"/>
                                          </p:val>
                                        </p:tav>
                                        <p:tav tm="100000">
                                          <p:val>
                                            <p:strVal val="#ppt_h"/>
                                          </p:val>
                                        </p:tav>
                                      </p:tavLst>
                                    </p:anim>
                                    <p:anim calcmode="lin" valueType="num">
                                      <p:cBhvr>
                                        <p:cTn id="16" dur="500" fill="hold"/>
                                        <p:tgtEl>
                                          <p:spTgt spid="8194"/>
                                        </p:tgtEl>
                                        <p:attrNameLst>
                                          <p:attrName>style.rotation</p:attrName>
                                        </p:attrNameLst>
                                      </p:cBhvr>
                                      <p:tavLst>
                                        <p:tav tm="0">
                                          <p:val>
                                            <p:fltVal val="360"/>
                                          </p:val>
                                        </p:tav>
                                        <p:tav tm="100000">
                                          <p:val>
                                            <p:fltVal val="0"/>
                                          </p:val>
                                        </p:tav>
                                      </p:tavLst>
                                    </p:anim>
                                    <p:animEffect transition="in" filter="fade">
                                      <p:cBhvr>
                                        <p:cTn id="17" dur="500"/>
                                        <p:tgtEl>
                                          <p:spTgt spid="819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F085D286-1BAD-483B-AEE7-91B5DBCD69C4}"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27</a:t>
            </a:fld>
            <a:endParaRPr lang="it-IT"/>
          </a:p>
        </p:txBody>
      </p:sp>
      <p:sp>
        <p:nvSpPr>
          <p:cNvPr id="9" name="CasellaDiTesto 8"/>
          <p:cNvSpPr txBox="1"/>
          <p:nvPr/>
        </p:nvSpPr>
        <p:spPr>
          <a:xfrm>
            <a:off x="467544" y="1772816"/>
            <a:ext cx="8208912" cy="1754326"/>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A casa e a scuola si parla sempre di denaro e bellezza</a:t>
            </a:r>
            <a:r>
              <a:rPr lang="it-IT" dirty="0" smtClean="0"/>
              <a:t>: non se ne può più. Il mondo va scoperto; non coperto d’oro. I soldi vanno tenuti in tasca, senza riempire la testa. Non se ne può più neanche dell’empirismo: oggi prima si fa, poi si pensa. </a:t>
            </a:r>
          </a:p>
          <a:p>
            <a:pPr algn="just"/>
            <a:r>
              <a:rPr lang="it-IT" b="1" dirty="0" smtClean="0">
                <a:solidFill>
                  <a:srgbClr val="FF0000"/>
                </a:solidFill>
              </a:rPr>
              <a:t>Non si riesce a passare </a:t>
            </a:r>
            <a:r>
              <a:rPr lang="it-IT" dirty="0" smtClean="0"/>
              <a:t>facilmente da un’esperienza all’altra con un ritmo così frenetico. In questo modo non si educa, si fa solo una gran confusione.</a:t>
            </a:r>
          </a:p>
        </p:txBody>
      </p:sp>
      <p:sp>
        <p:nvSpPr>
          <p:cNvPr id="10" name="CasellaDiTesto 9"/>
          <p:cNvSpPr txBox="1"/>
          <p:nvPr/>
        </p:nvSpPr>
        <p:spPr>
          <a:xfrm>
            <a:off x="467544" y="1124745"/>
            <a:ext cx="8280920" cy="400110"/>
          </a:xfrm>
          <a:prstGeom prst="rect">
            <a:avLst/>
          </a:prstGeom>
          <a:noFill/>
        </p:spPr>
        <p:txBody>
          <a:bodyPr wrap="square" rtlCol="0">
            <a:spAutoFit/>
          </a:bodyPr>
          <a:lstStyle/>
          <a:p>
            <a:pPr algn="ctr"/>
            <a:r>
              <a:rPr lang="it-IT" sz="2000" b="1" dirty="0" smtClean="0">
                <a:solidFill>
                  <a:srgbClr val="0070C0"/>
                </a:solidFill>
              </a:rPr>
              <a:t>8. NON DATE TROPPA IMPORTANZA AI SOLDI</a:t>
            </a:r>
          </a:p>
        </p:txBody>
      </p:sp>
      <p:pic>
        <p:nvPicPr>
          <p:cNvPr id="9218" name="Picture 2" descr="C:\Users\Master\Desktop\Ultime foto\pa16.jpg"/>
          <p:cNvPicPr>
            <a:picLocks noChangeAspect="1" noChangeArrowheads="1"/>
          </p:cNvPicPr>
          <p:nvPr/>
        </p:nvPicPr>
        <p:blipFill>
          <a:blip r:embed="rId2" cstate="print"/>
          <a:srcRect/>
          <a:stretch>
            <a:fillRect/>
          </a:stretch>
        </p:blipFill>
        <p:spPr bwMode="auto">
          <a:xfrm>
            <a:off x="2627784" y="3789040"/>
            <a:ext cx="4111932" cy="2736304"/>
          </a:xfrm>
          <a:prstGeom prst="rect">
            <a:avLst/>
          </a:prstGeom>
          <a:noFill/>
          <a:ln w="25400">
            <a:solidFill>
              <a:schemeClr val="accent1"/>
            </a:solidFill>
          </a:ln>
        </p:spPr>
      </p:pic>
      <p:sp>
        <p:nvSpPr>
          <p:cNvPr id="11" name="Titolo 1"/>
          <p:cNvSpPr>
            <a:spLocks noGrp="1"/>
          </p:cNvSpPr>
          <p:nvPr>
            <p:ph type="ctrTitle"/>
          </p:nvPr>
        </p:nvSpPr>
        <p:spPr>
          <a:xfrm>
            <a:off x="359024" y="332656"/>
            <a:ext cx="8784976" cy="432048"/>
          </a:xfrm>
        </p:spPr>
        <p:txBody>
          <a:bodyPr>
            <a:noAutofit/>
          </a:bodyPr>
          <a:lstStyle/>
          <a:p>
            <a:pPr algn="ctr"/>
            <a:r>
              <a:rPr lang="it-IT" sz="2000" b="1" dirty="0" smtClean="0">
                <a:solidFill>
                  <a:srgbClr val="FF0000"/>
                </a:solidFill>
              </a:rPr>
              <a:t>Adolescenti: 10 regole d’oro per aiutarli a crescere</a:t>
            </a:r>
            <a:endParaRPr lang="it-IT"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 calcmode="lin" valueType="num">
                                      <p:cBhvr>
                                        <p:cTn id="14" dur="500" fill="hold"/>
                                        <p:tgtEl>
                                          <p:spTgt spid="9218"/>
                                        </p:tgtEl>
                                        <p:attrNameLst>
                                          <p:attrName>ppt_w</p:attrName>
                                        </p:attrNameLst>
                                      </p:cBhvr>
                                      <p:tavLst>
                                        <p:tav tm="0">
                                          <p:val>
                                            <p:fltVal val="0"/>
                                          </p:val>
                                        </p:tav>
                                        <p:tav tm="100000">
                                          <p:val>
                                            <p:strVal val="#ppt_w"/>
                                          </p:val>
                                        </p:tav>
                                      </p:tavLst>
                                    </p:anim>
                                    <p:anim calcmode="lin" valueType="num">
                                      <p:cBhvr>
                                        <p:cTn id="15" dur="500" fill="hold"/>
                                        <p:tgtEl>
                                          <p:spTgt spid="9218"/>
                                        </p:tgtEl>
                                        <p:attrNameLst>
                                          <p:attrName>ppt_h</p:attrName>
                                        </p:attrNameLst>
                                      </p:cBhvr>
                                      <p:tavLst>
                                        <p:tav tm="0">
                                          <p:val>
                                            <p:fltVal val="0"/>
                                          </p:val>
                                        </p:tav>
                                        <p:tav tm="100000">
                                          <p:val>
                                            <p:strVal val="#ppt_h"/>
                                          </p:val>
                                        </p:tav>
                                      </p:tavLst>
                                    </p:anim>
                                    <p:anim calcmode="lin" valueType="num">
                                      <p:cBhvr>
                                        <p:cTn id="16" dur="500" fill="hold"/>
                                        <p:tgtEl>
                                          <p:spTgt spid="9218"/>
                                        </p:tgtEl>
                                        <p:attrNameLst>
                                          <p:attrName>style.rotation</p:attrName>
                                        </p:attrNameLst>
                                      </p:cBhvr>
                                      <p:tavLst>
                                        <p:tav tm="0">
                                          <p:val>
                                            <p:fltVal val="360"/>
                                          </p:val>
                                        </p:tav>
                                        <p:tav tm="100000">
                                          <p:val>
                                            <p:fltVal val="0"/>
                                          </p:val>
                                        </p:tav>
                                      </p:tavLst>
                                    </p:anim>
                                    <p:animEffect transition="in" filter="fade">
                                      <p:cBhvr>
                                        <p:cTn id="17" dur="500"/>
                                        <p:tgtEl>
                                          <p:spTgt spid="9218"/>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955D69A-936C-41C6-9B54-AD44020AF033}"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28</a:t>
            </a:fld>
            <a:endParaRPr lang="it-IT"/>
          </a:p>
        </p:txBody>
      </p:sp>
      <p:sp>
        <p:nvSpPr>
          <p:cNvPr id="9" name="CasellaDiTesto 8"/>
          <p:cNvSpPr txBox="1"/>
          <p:nvPr/>
        </p:nvSpPr>
        <p:spPr>
          <a:xfrm>
            <a:off x="467544" y="1772817"/>
            <a:ext cx="8208912" cy="1200329"/>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Date valore al tempo</a:t>
            </a:r>
            <a:r>
              <a:rPr lang="it-IT" dirty="0" smtClean="0"/>
              <a:t>, quello che passa per tutti. Sì, lo so che non è facile. Costruire la propria identità è un processo lungo ma indispensabile. </a:t>
            </a:r>
          </a:p>
          <a:p>
            <a:pPr algn="just"/>
            <a:r>
              <a:rPr lang="it-IT" b="1" dirty="0" smtClean="0">
                <a:solidFill>
                  <a:srgbClr val="FF0000"/>
                </a:solidFill>
              </a:rPr>
              <a:t>Più l’Io sarà forte e maturo</a:t>
            </a:r>
            <a:r>
              <a:rPr lang="it-IT" dirty="0" smtClean="0"/>
              <a:t>, più accetterà il passaggio del tempo e saprà adattarsi ai cambiamenti con flessibilità.</a:t>
            </a:r>
          </a:p>
        </p:txBody>
      </p:sp>
      <p:sp>
        <p:nvSpPr>
          <p:cNvPr id="10" name="CasellaDiTesto 9"/>
          <p:cNvSpPr txBox="1"/>
          <p:nvPr/>
        </p:nvSpPr>
        <p:spPr>
          <a:xfrm>
            <a:off x="467544" y="1124745"/>
            <a:ext cx="8280920" cy="400110"/>
          </a:xfrm>
          <a:prstGeom prst="rect">
            <a:avLst/>
          </a:prstGeom>
          <a:noFill/>
        </p:spPr>
        <p:txBody>
          <a:bodyPr wrap="square" rtlCol="0">
            <a:spAutoFit/>
          </a:bodyPr>
          <a:lstStyle/>
          <a:p>
            <a:pPr algn="ctr"/>
            <a:r>
              <a:rPr lang="it-IT" sz="2000" b="1" dirty="0" smtClean="0">
                <a:solidFill>
                  <a:srgbClr val="0070C0"/>
                </a:solidFill>
              </a:rPr>
              <a:t>9. ACCETTATE IL TEMPO CHE PASSA</a:t>
            </a:r>
          </a:p>
        </p:txBody>
      </p:sp>
      <p:pic>
        <p:nvPicPr>
          <p:cNvPr id="10242" name="Picture 2" descr="C:\Users\Master\Desktop\Ultime foto\pa13.jpg"/>
          <p:cNvPicPr>
            <a:picLocks noChangeAspect="1" noChangeArrowheads="1"/>
          </p:cNvPicPr>
          <p:nvPr/>
        </p:nvPicPr>
        <p:blipFill>
          <a:blip r:embed="rId2" cstate="print"/>
          <a:srcRect/>
          <a:stretch>
            <a:fillRect/>
          </a:stretch>
        </p:blipFill>
        <p:spPr bwMode="auto">
          <a:xfrm>
            <a:off x="2411760" y="3140968"/>
            <a:ext cx="4882828" cy="3456384"/>
          </a:xfrm>
          <a:prstGeom prst="rect">
            <a:avLst/>
          </a:prstGeom>
          <a:noFill/>
          <a:ln w="25400">
            <a:solidFill>
              <a:schemeClr val="accent1"/>
            </a:solidFill>
          </a:ln>
        </p:spPr>
      </p:pic>
      <p:sp>
        <p:nvSpPr>
          <p:cNvPr id="11" name="Titolo 1"/>
          <p:cNvSpPr>
            <a:spLocks noGrp="1"/>
          </p:cNvSpPr>
          <p:nvPr>
            <p:ph type="ctrTitle"/>
          </p:nvPr>
        </p:nvSpPr>
        <p:spPr>
          <a:xfrm>
            <a:off x="359024" y="332656"/>
            <a:ext cx="8784976" cy="432048"/>
          </a:xfrm>
        </p:spPr>
        <p:txBody>
          <a:bodyPr>
            <a:noAutofit/>
          </a:bodyPr>
          <a:lstStyle/>
          <a:p>
            <a:pPr algn="ctr"/>
            <a:r>
              <a:rPr lang="it-IT" sz="2000" b="1" dirty="0" smtClean="0">
                <a:solidFill>
                  <a:srgbClr val="FF0000"/>
                </a:solidFill>
              </a:rPr>
              <a:t>Adolescenti: 10 regole d’oro per aiutarli a crescere</a:t>
            </a:r>
            <a:endParaRPr lang="it-IT"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 calcmode="lin" valueType="num">
                                      <p:cBhvr>
                                        <p:cTn id="14" dur="500" fill="hold"/>
                                        <p:tgtEl>
                                          <p:spTgt spid="10242"/>
                                        </p:tgtEl>
                                        <p:attrNameLst>
                                          <p:attrName>ppt_w</p:attrName>
                                        </p:attrNameLst>
                                      </p:cBhvr>
                                      <p:tavLst>
                                        <p:tav tm="0">
                                          <p:val>
                                            <p:fltVal val="0"/>
                                          </p:val>
                                        </p:tav>
                                        <p:tav tm="100000">
                                          <p:val>
                                            <p:strVal val="#ppt_w"/>
                                          </p:val>
                                        </p:tav>
                                      </p:tavLst>
                                    </p:anim>
                                    <p:anim calcmode="lin" valueType="num">
                                      <p:cBhvr>
                                        <p:cTn id="15" dur="500" fill="hold"/>
                                        <p:tgtEl>
                                          <p:spTgt spid="10242"/>
                                        </p:tgtEl>
                                        <p:attrNameLst>
                                          <p:attrName>ppt_h</p:attrName>
                                        </p:attrNameLst>
                                      </p:cBhvr>
                                      <p:tavLst>
                                        <p:tav tm="0">
                                          <p:val>
                                            <p:fltVal val="0"/>
                                          </p:val>
                                        </p:tav>
                                        <p:tav tm="100000">
                                          <p:val>
                                            <p:strVal val="#ppt_h"/>
                                          </p:val>
                                        </p:tav>
                                      </p:tavLst>
                                    </p:anim>
                                    <p:anim calcmode="lin" valueType="num">
                                      <p:cBhvr>
                                        <p:cTn id="16" dur="500" fill="hold"/>
                                        <p:tgtEl>
                                          <p:spTgt spid="10242"/>
                                        </p:tgtEl>
                                        <p:attrNameLst>
                                          <p:attrName>style.rotation</p:attrName>
                                        </p:attrNameLst>
                                      </p:cBhvr>
                                      <p:tavLst>
                                        <p:tav tm="0">
                                          <p:val>
                                            <p:fltVal val="360"/>
                                          </p:val>
                                        </p:tav>
                                        <p:tav tm="100000">
                                          <p:val>
                                            <p:fltVal val="0"/>
                                          </p:val>
                                        </p:tav>
                                      </p:tavLst>
                                    </p:anim>
                                    <p:animEffect transition="in" filter="fade">
                                      <p:cBhvr>
                                        <p:cTn id="17" dur="500"/>
                                        <p:tgtEl>
                                          <p:spTgt spid="1024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9E95BAB7-BD2A-433E-83D5-55ACC9900DA5}"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29</a:t>
            </a:fld>
            <a:endParaRPr lang="it-IT"/>
          </a:p>
        </p:txBody>
      </p:sp>
      <p:sp>
        <p:nvSpPr>
          <p:cNvPr id="9" name="CasellaDiTesto 8"/>
          <p:cNvSpPr txBox="1"/>
          <p:nvPr/>
        </p:nvSpPr>
        <p:spPr>
          <a:xfrm>
            <a:off x="467544" y="1844824"/>
            <a:ext cx="8208912" cy="2862322"/>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Nella scuola oggi</a:t>
            </a:r>
            <a:r>
              <a:rPr lang="it-IT" dirty="0" smtClean="0"/>
              <a:t>, si punta soprattutto sullo studio individuale, sulla competizione tra ragazzi. L’insegnante dovrebbe interessarsi al gruppo classe, non ai singoli. I ragazzi stanno tutto il giorno insieme fin dall’asilo. Quando arrivano alle superiori dovrebbero essere in grado di interagire tra pari. </a:t>
            </a:r>
          </a:p>
          <a:p>
            <a:pPr algn="just"/>
            <a:r>
              <a:rPr lang="it-IT" b="1" dirty="0" smtClean="0">
                <a:solidFill>
                  <a:srgbClr val="FF0000"/>
                </a:solidFill>
              </a:rPr>
              <a:t>La classe dovrebbe </a:t>
            </a:r>
            <a:r>
              <a:rPr lang="it-IT" dirty="0" smtClean="0"/>
              <a:t>vivere nel suo complesso come un’orchestra. Certo, all’interno del gruppo c’è chi suona il violino e chi resta nelle retrovie. Ma il risultato funziona se è armonico. </a:t>
            </a:r>
          </a:p>
          <a:p>
            <a:pPr algn="just"/>
            <a:r>
              <a:rPr lang="it-IT" b="1" dirty="0" smtClean="0">
                <a:solidFill>
                  <a:srgbClr val="FF0000"/>
                </a:solidFill>
              </a:rPr>
              <a:t>Attenzione ai voti bassi</a:t>
            </a:r>
            <a:r>
              <a:rPr lang="it-IT" dirty="0" smtClean="0"/>
              <a:t>. L’adolescente che riceve un 2, lo interpreta come un giudizio su di sé, non sul lavoro svolto. È molto pericoloso.</a:t>
            </a:r>
          </a:p>
        </p:txBody>
      </p:sp>
      <p:sp>
        <p:nvSpPr>
          <p:cNvPr id="10" name="CasellaDiTesto 9"/>
          <p:cNvSpPr txBox="1"/>
          <p:nvPr/>
        </p:nvSpPr>
        <p:spPr>
          <a:xfrm>
            <a:off x="467544" y="1124745"/>
            <a:ext cx="8280920" cy="1015663"/>
          </a:xfrm>
          <a:prstGeom prst="rect">
            <a:avLst/>
          </a:prstGeom>
          <a:noFill/>
        </p:spPr>
        <p:txBody>
          <a:bodyPr wrap="square" rtlCol="0">
            <a:spAutoFit/>
          </a:bodyPr>
          <a:lstStyle/>
          <a:p>
            <a:pPr algn="ctr"/>
            <a:r>
              <a:rPr lang="it-IT" sz="2000" b="1" dirty="0" smtClean="0">
                <a:solidFill>
                  <a:srgbClr val="0070C0"/>
                </a:solidFill>
              </a:rPr>
              <a:t>10. SCUOLA: NON INCORAGGIATE LA </a:t>
            </a:r>
            <a:endParaRPr lang="it-IT" sz="2000" b="1" dirty="0" smtClean="0">
              <a:solidFill>
                <a:srgbClr val="0070C0"/>
              </a:solidFill>
            </a:endParaRPr>
          </a:p>
          <a:p>
            <a:pPr algn="ctr"/>
            <a:r>
              <a:rPr lang="it-IT" sz="2000" b="1" dirty="0" smtClean="0">
                <a:solidFill>
                  <a:srgbClr val="0070C0"/>
                </a:solidFill>
              </a:rPr>
              <a:t>COMPETITIVITÀ </a:t>
            </a:r>
            <a:r>
              <a:rPr lang="it-IT" sz="2000" b="1" dirty="0" smtClean="0">
                <a:solidFill>
                  <a:srgbClr val="0070C0"/>
                </a:solidFill>
              </a:rPr>
              <a:t>INDIVIDUALE</a:t>
            </a:r>
            <a:r>
              <a:rPr lang="it-IT" sz="2000" dirty="0" smtClean="0"/>
              <a:t/>
            </a:r>
            <a:br>
              <a:rPr lang="it-IT" sz="2000" dirty="0" smtClean="0"/>
            </a:br>
            <a:endParaRPr lang="it-IT" sz="2000" b="1" dirty="0" smtClean="0">
              <a:solidFill>
                <a:srgbClr val="0070C0"/>
              </a:solidFill>
            </a:endParaRPr>
          </a:p>
        </p:txBody>
      </p:sp>
      <p:pic>
        <p:nvPicPr>
          <p:cNvPr id="11266" name="Picture 2" descr="C:\Users\Master\Desktop\Ultime foto\sc1.jpg"/>
          <p:cNvPicPr>
            <a:picLocks noChangeAspect="1" noChangeArrowheads="1"/>
          </p:cNvPicPr>
          <p:nvPr/>
        </p:nvPicPr>
        <p:blipFill>
          <a:blip r:embed="rId2" cstate="print"/>
          <a:srcRect/>
          <a:stretch>
            <a:fillRect/>
          </a:stretch>
        </p:blipFill>
        <p:spPr bwMode="auto">
          <a:xfrm>
            <a:off x="3347864" y="4797152"/>
            <a:ext cx="2433712" cy="1825284"/>
          </a:xfrm>
          <a:prstGeom prst="rect">
            <a:avLst/>
          </a:prstGeom>
          <a:noFill/>
          <a:ln w="25400">
            <a:solidFill>
              <a:schemeClr val="accent1"/>
            </a:solidFill>
          </a:ln>
        </p:spPr>
      </p:pic>
      <p:sp>
        <p:nvSpPr>
          <p:cNvPr id="11" name="Titolo 1"/>
          <p:cNvSpPr>
            <a:spLocks noGrp="1"/>
          </p:cNvSpPr>
          <p:nvPr>
            <p:ph type="ctrTitle"/>
          </p:nvPr>
        </p:nvSpPr>
        <p:spPr>
          <a:xfrm>
            <a:off x="359024" y="332656"/>
            <a:ext cx="8784976" cy="432048"/>
          </a:xfrm>
        </p:spPr>
        <p:txBody>
          <a:bodyPr>
            <a:noAutofit/>
          </a:bodyPr>
          <a:lstStyle/>
          <a:p>
            <a:pPr algn="ctr"/>
            <a:r>
              <a:rPr lang="it-IT" sz="2000" b="1" dirty="0" smtClean="0">
                <a:solidFill>
                  <a:srgbClr val="FF0000"/>
                </a:solidFill>
              </a:rPr>
              <a:t>Adolescenti: 10 regole d’oro per aiutarli a crescere</a:t>
            </a:r>
            <a:endParaRPr lang="it-IT"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 calcmode="lin" valueType="num">
                                      <p:cBhvr>
                                        <p:cTn id="14" dur="500" fill="hold"/>
                                        <p:tgtEl>
                                          <p:spTgt spid="11266"/>
                                        </p:tgtEl>
                                        <p:attrNameLst>
                                          <p:attrName>ppt_w</p:attrName>
                                        </p:attrNameLst>
                                      </p:cBhvr>
                                      <p:tavLst>
                                        <p:tav tm="0">
                                          <p:val>
                                            <p:fltVal val="0"/>
                                          </p:val>
                                        </p:tav>
                                        <p:tav tm="100000">
                                          <p:val>
                                            <p:strVal val="#ppt_w"/>
                                          </p:val>
                                        </p:tav>
                                      </p:tavLst>
                                    </p:anim>
                                    <p:anim calcmode="lin" valueType="num">
                                      <p:cBhvr>
                                        <p:cTn id="15" dur="500" fill="hold"/>
                                        <p:tgtEl>
                                          <p:spTgt spid="11266"/>
                                        </p:tgtEl>
                                        <p:attrNameLst>
                                          <p:attrName>ppt_h</p:attrName>
                                        </p:attrNameLst>
                                      </p:cBhvr>
                                      <p:tavLst>
                                        <p:tav tm="0">
                                          <p:val>
                                            <p:fltVal val="0"/>
                                          </p:val>
                                        </p:tav>
                                        <p:tav tm="100000">
                                          <p:val>
                                            <p:strVal val="#ppt_h"/>
                                          </p:val>
                                        </p:tav>
                                      </p:tavLst>
                                    </p:anim>
                                    <p:anim calcmode="lin" valueType="num">
                                      <p:cBhvr>
                                        <p:cTn id="16" dur="500" fill="hold"/>
                                        <p:tgtEl>
                                          <p:spTgt spid="11266"/>
                                        </p:tgtEl>
                                        <p:attrNameLst>
                                          <p:attrName>style.rotation</p:attrName>
                                        </p:attrNameLst>
                                      </p:cBhvr>
                                      <p:tavLst>
                                        <p:tav tm="0">
                                          <p:val>
                                            <p:fltVal val="360"/>
                                          </p:val>
                                        </p:tav>
                                        <p:tav tm="100000">
                                          <p:val>
                                            <p:fltVal val="0"/>
                                          </p:val>
                                        </p:tav>
                                      </p:tavLst>
                                    </p:anim>
                                    <p:animEffect transition="in" filter="fade">
                                      <p:cBhvr>
                                        <p:cTn id="17" dur="500"/>
                                        <p:tgtEl>
                                          <p:spTgt spid="1126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691680" y="260648"/>
            <a:ext cx="6172200" cy="648072"/>
          </a:xfrm>
        </p:spPr>
        <p:txBody>
          <a:bodyPr/>
          <a:lstStyle/>
          <a:p>
            <a:pPr algn="ctr"/>
            <a:r>
              <a:rPr lang="it-IT" dirty="0" smtClean="0">
                <a:solidFill>
                  <a:srgbClr val="C00000"/>
                </a:solidFill>
              </a:rPr>
              <a:t>Il genitore chioccia</a:t>
            </a:r>
            <a:endParaRPr lang="it-IT" dirty="0">
              <a:solidFill>
                <a:srgbClr val="C00000"/>
              </a:solidFill>
            </a:endParaRPr>
          </a:p>
        </p:txBody>
      </p:sp>
      <p:sp>
        <p:nvSpPr>
          <p:cNvPr id="3" name="Sottotitolo 2"/>
          <p:cNvSpPr>
            <a:spLocks noGrp="1"/>
          </p:cNvSpPr>
          <p:nvPr>
            <p:ph type="subTitle" idx="1"/>
          </p:nvPr>
        </p:nvSpPr>
        <p:spPr>
          <a:xfrm>
            <a:off x="2123728" y="1124744"/>
            <a:ext cx="6172200" cy="5184576"/>
          </a:xfrm>
        </p:spPr>
        <p:txBody>
          <a:bodyPr>
            <a:noAutofit/>
          </a:bodyPr>
          <a:lstStyle/>
          <a:p>
            <a:r>
              <a:rPr lang="it-IT" sz="2000" dirty="0" smtClean="0"/>
              <a:t>Ho un bimbo di sei anni che adoro. E’ tutta la mia vita. Però fatico tanto a staccarmi da lui. Persino lasciarlo dai nonni mi pesa. Le rare volte che si ferma a dormire da loro mi manca moltissimo, tanto che capita che io non riesca a chiudere occhio quella notte. Il pensiero che possa stare via in vacanza con qualcun altro mi fa star male, sebbene sappia che magari gli potrebbe far bene e che prima o poi comunque accadrà. Penso sempre a lui, mi preoccupo che gli succeda qualcosa di brutto, che possa ammalarsi, che gli facciano del male. La vita è diventata troppo complicata ai nostri giorni, succedono tante cose terribili a questo mondo, se stesse sempre con me almeno sarebbe al sicuro. </a:t>
            </a:r>
            <a:endParaRPr lang="it-IT" sz="2000" dirty="0"/>
          </a:p>
        </p:txBody>
      </p:sp>
      <p:pic>
        <p:nvPicPr>
          <p:cNvPr id="5" name="Picture 3" descr="C:\Users\Master\Desktop\Raccolta foto\foto PPT\chioccia-1.jpg"/>
          <p:cNvPicPr>
            <a:picLocks noChangeAspect="1" noChangeArrowheads="1"/>
          </p:cNvPicPr>
          <p:nvPr/>
        </p:nvPicPr>
        <p:blipFill>
          <a:blip r:embed="rId2" cstate="print"/>
          <a:srcRect/>
          <a:stretch>
            <a:fillRect/>
          </a:stretch>
        </p:blipFill>
        <p:spPr bwMode="auto">
          <a:xfrm>
            <a:off x="0" y="0"/>
            <a:ext cx="1508605" cy="213285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Autofit/>
          </a:bodyPr>
          <a:lstStyle/>
          <a:p>
            <a:pPr algn="ctr"/>
            <a:r>
              <a:rPr lang="it-IT" sz="4800" b="1" dirty="0" smtClean="0">
                <a:solidFill>
                  <a:srgbClr val="FF0000"/>
                </a:solidFill>
              </a:rPr>
              <a:t>Ricordate!</a:t>
            </a:r>
            <a:endParaRPr lang="it-IT" sz="4800" dirty="0">
              <a:solidFill>
                <a:srgbClr val="FF0000"/>
              </a:solidFill>
            </a:endParaRPr>
          </a:p>
        </p:txBody>
      </p:sp>
      <p:sp>
        <p:nvSpPr>
          <p:cNvPr id="6" name="Segnaposto data 5"/>
          <p:cNvSpPr>
            <a:spLocks noGrp="1"/>
          </p:cNvSpPr>
          <p:nvPr>
            <p:ph type="dt" sz="half" idx="10"/>
          </p:nvPr>
        </p:nvSpPr>
        <p:spPr/>
        <p:txBody>
          <a:bodyPr/>
          <a:lstStyle/>
          <a:p>
            <a:fld id="{8F1DF7EA-896E-4103-993A-51BE758F4239}"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30</a:t>
            </a:fld>
            <a:endParaRPr lang="it-IT"/>
          </a:p>
        </p:txBody>
      </p:sp>
      <p:sp>
        <p:nvSpPr>
          <p:cNvPr id="8" name="Rettangolo 7"/>
          <p:cNvSpPr/>
          <p:nvPr/>
        </p:nvSpPr>
        <p:spPr>
          <a:xfrm>
            <a:off x="395536" y="1124744"/>
            <a:ext cx="8280920"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smtClean="0">
                <a:solidFill>
                  <a:srgbClr val="FFFF00"/>
                </a:solidFill>
              </a:rPr>
              <a:t>Gli adolescenti hanno bisogno di entrambi i genitori. Voi potete avere ruoli diversi, ma sia il padre sia la madre hanno ruoli fondamentali da svolgere.</a:t>
            </a:r>
            <a:endParaRPr lang="it-IT" sz="2800" b="1" dirty="0">
              <a:solidFill>
                <a:srgbClr val="FFFF00"/>
              </a:solidFill>
            </a:endParaRPr>
          </a:p>
        </p:txBody>
      </p:sp>
      <p:sp>
        <p:nvSpPr>
          <p:cNvPr id="10" name="Sottotitolo 9"/>
          <p:cNvSpPr>
            <a:spLocks noGrp="1"/>
          </p:cNvSpPr>
          <p:nvPr>
            <p:ph type="subTitle" idx="1"/>
          </p:nvPr>
        </p:nvSpPr>
        <p:spPr>
          <a:xfrm>
            <a:off x="323528" y="6021288"/>
            <a:ext cx="8496944" cy="406896"/>
          </a:xfrm>
        </p:spPr>
        <p:txBody>
          <a:bodyPr>
            <a:normAutofit/>
          </a:bodyPr>
          <a:lstStyle/>
          <a:p>
            <a:pPr algn="ctr"/>
            <a:r>
              <a:rPr lang="it-IT" sz="1600" b="1" dirty="0" smtClean="0">
                <a:solidFill>
                  <a:schemeClr val="tx1"/>
                </a:solidFill>
              </a:rPr>
              <a:t>Bibliografia: Vittorino </a:t>
            </a:r>
            <a:r>
              <a:rPr lang="it-IT" sz="1600" b="1" dirty="0" err="1" smtClean="0">
                <a:solidFill>
                  <a:schemeClr val="tx1"/>
                </a:solidFill>
              </a:rPr>
              <a:t>Andreoli</a:t>
            </a:r>
            <a:r>
              <a:rPr lang="it-IT" sz="1600" b="1" dirty="0" smtClean="0">
                <a:solidFill>
                  <a:schemeClr val="tx1"/>
                </a:solidFill>
              </a:rPr>
              <a:t>. </a:t>
            </a:r>
            <a:r>
              <a:rPr lang="it-IT" sz="1600" b="1" i="1" dirty="0" smtClean="0">
                <a:solidFill>
                  <a:schemeClr val="tx1"/>
                </a:solidFill>
              </a:rPr>
              <a:t>L'educazione (</a:t>
            </a:r>
            <a:r>
              <a:rPr lang="it-IT" sz="1600" b="1" i="1" dirty="0" err="1" smtClean="0">
                <a:solidFill>
                  <a:schemeClr val="tx1"/>
                </a:solidFill>
              </a:rPr>
              <a:t>im</a:t>
            </a:r>
            <a:r>
              <a:rPr lang="it-IT" sz="1600" b="1" i="1" dirty="0" smtClean="0">
                <a:solidFill>
                  <a:schemeClr val="tx1"/>
                </a:solidFill>
              </a:rPr>
              <a:t>)possibile</a:t>
            </a:r>
            <a:r>
              <a:rPr lang="it-IT" sz="1600" b="1" dirty="0" smtClean="0">
                <a:solidFill>
                  <a:schemeClr val="tx1"/>
                </a:solidFill>
              </a:rPr>
              <a:t> (ed. Rizzoli)</a:t>
            </a:r>
            <a:endParaRPr lang="it-IT" sz="1600" b="1" dirty="0">
              <a:solidFill>
                <a:schemeClr val="tx1"/>
              </a:solidFill>
            </a:endParaRPr>
          </a:p>
        </p:txBody>
      </p:sp>
      <p:pic>
        <p:nvPicPr>
          <p:cNvPr id="19458" name="Picture 2" descr="C:\Users\Master\Desktop\Ultime foto\g37.jpg"/>
          <p:cNvPicPr>
            <a:picLocks noChangeAspect="1" noChangeArrowheads="1"/>
          </p:cNvPicPr>
          <p:nvPr/>
        </p:nvPicPr>
        <p:blipFill>
          <a:blip r:embed="rId2" cstate="print"/>
          <a:srcRect/>
          <a:stretch>
            <a:fillRect/>
          </a:stretch>
        </p:blipFill>
        <p:spPr bwMode="auto">
          <a:xfrm>
            <a:off x="2339752" y="2996952"/>
            <a:ext cx="4436558" cy="2952328"/>
          </a:xfrm>
          <a:prstGeom prst="rect">
            <a:avLst/>
          </a:prstGeom>
          <a:noFill/>
          <a:ln w="25400">
            <a:solidFill>
              <a:schemeClr val="accent1"/>
            </a:solidFill>
          </a:ln>
        </p:spPr>
      </p:pic>
      <p:sp>
        <p:nvSpPr>
          <p:cNvPr id="9" name="CasellaDiTesto 8"/>
          <p:cNvSpPr txBox="1"/>
          <p:nvPr/>
        </p:nvSpPr>
        <p:spPr>
          <a:xfrm>
            <a:off x="6804248" y="4005064"/>
            <a:ext cx="2088232" cy="830997"/>
          </a:xfrm>
          <a:prstGeom prst="rect">
            <a:avLst/>
          </a:prstGeom>
          <a:noFill/>
        </p:spPr>
        <p:txBody>
          <a:bodyPr wrap="square" rtlCol="0">
            <a:spAutoFit/>
          </a:bodyPr>
          <a:lstStyle/>
          <a:p>
            <a:pPr algn="ctr"/>
            <a:r>
              <a:rPr lang="it-IT" sz="4800" b="1" dirty="0" smtClean="0">
                <a:solidFill>
                  <a:srgbClr val="FF0000"/>
                </a:solidFill>
              </a:rPr>
              <a:t>FINE</a:t>
            </a:r>
            <a:endParaRPr lang="it-IT" sz="4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500" fill="hold"/>
                                        <p:tgtEl>
                                          <p:spTgt spid="19458"/>
                                        </p:tgtEl>
                                        <p:attrNameLst>
                                          <p:attrName>ppt_w</p:attrName>
                                        </p:attrNameLst>
                                      </p:cBhvr>
                                      <p:tavLst>
                                        <p:tav tm="0">
                                          <p:val>
                                            <p:fltVal val="0"/>
                                          </p:val>
                                        </p:tav>
                                        <p:tav tm="100000">
                                          <p:val>
                                            <p:strVal val="#ppt_w"/>
                                          </p:val>
                                        </p:tav>
                                      </p:tavLst>
                                    </p:anim>
                                    <p:anim calcmode="lin" valueType="num">
                                      <p:cBhvr>
                                        <p:cTn id="8" dur="500" fill="hold"/>
                                        <p:tgtEl>
                                          <p:spTgt spid="19458"/>
                                        </p:tgtEl>
                                        <p:attrNameLst>
                                          <p:attrName>ppt_h</p:attrName>
                                        </p:attrNameLst>
                                      </p:cBhvr>
                                      <p:tavLst>
                                        <p:tav tm="0">
                                          <p:val>
                                            <p:fltVal val="0"/>
                                          </p:val>
                                        </p:tav>
                                        <p:tav tm="100000">
                                          <p:val>
                                            <p:strVal val="#ppt_h"/>
                                          </p:val>
                                        </p:tav>
                                      </p:tavLst>
                                    </p:anim>
                                    <p:anim calcmode="lin" valueType="num">
                                      <p:cBhvr>
                                        <p:cTn id="9" dur="500" fill="hold"/>
                                        <p:tgtEl>
                                          <p:spTgt spid="19458"/>
                                        </p:tgtEl>
                                        <p:attrNameLst>
                                          <p:attrName>style.rotation</p:attrName>
                                        </p:attrNameLst>
                                      </p:cBhvr>
                                      <p:tavLst>
                                        <p:tav tm="0">
                                          <p:val>
                                            <p:fltVal val="360"/>
                                          </p:val>
                                        </p:tav>
                                        <p:tav tm="100000">
                                          <p:val>
                                            <p:fltVal val="0"/>
                                          </p:val>
                                        </p:tav>
                                      </p:tavLst>
                                    </p:anim>
                                    <p:animEffect transition="in" filter="fade">
                                      <p:cBhvr>
                                        <p:cTn id="10" dur="500"/>
                                        <p:tgtEl>
                                          <p:spTgt spid="1945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88640"/>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7BB71A43-4B77-4452-88CD-11869E7DD0DE}" type="datetime1">
              <a:rPr lang="it-IT" smtClean="0"/>
              <a:pPr/>
              <a:t>14/12/2019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31</a:t>
            </a:fld>
            <a:endParaRPr lang="it-IT"/>
          </a:p>
        </p:txBody>
      </p:sp>
      <p:sp>
        <p:nvSpPr>
          <p:cNvPr id="9" name="Sottotitolo 8"/>
          <p:cNvSpPr>
            <a:spLocks noGrp="1"/>
          </p:cNvSpPr>
          <p:nvPr>
            <p:ph type="subTitle" idx="1"/>
          </p:nvPr>
        </p:nvSpPr>
        <p:spPr>
          <a:xfrm>
            <a:off x="1547664" y="908720"/>
            <a:ext cx="7200800" cy="5112568"/>
          </a:xfrm>
        </p:spPr>
        <p:txBody>
          <a:bodyPr>
            <a:noAutofit/>
          </a:bodyPr>
          <a:lstStyle/>
          <a:p>
            <a:pPr marL="484632" indent="-457200" algn="just">
              <a:buAutoNum type="arabicPeriod"/>
            </a:pPr>
            <a:r>
              <a:rPr lang="it-IT" dirty="0" smtClean="0">
                <a:solidFill>
                  <a:schemeClr val="tx1"/>
                </a:solidFill>
              </a:rPr>
              <a:t>Nell’adolescenza i ragazzi sembrano avvertire piacevolmente il distacco dai genitori. Ma è proprio così??</a:t>
            </a:r>
          </a:p>
          <a:p>
            <a:pPr marL="484632" indent="-457200" algn="just">
              <a:buAutoNum type="arabicPeriod"/>
            </a:pPr>
            <a:r>
              <a:rPr lang="it-IT" dirty="0" smtClean="0">
                <a:solidFill>
                  <a:schemeClr val="tx1"/>
                </a:solidFill>
              </a:rPr>
              <a:t>Spesso i genitori rinfacciano ai figli di essere “freddi”, disinteressati verso la famiglia e poco sensibili. Con giudizi di questo tipo, si possono risolvere i conflitti?</a:t>
            </a:r>
          </a:p>
          <a:p>
            <a:pPr marL="484632" indent="-457200" algn="just">
              <a:buAutoNum type="arabicPeriod"/>
            </a:pPr>
            <a:r>
              <a:rPr lang="it-IT" dirty="0" smtClean="0">
                <a:solidFill>
                  <a:schemeClr val="tx1"/>
                </a:solidFill>
              </a:rPr>
              <a:t>I genitori, si interrogano abbastanza sul tempo dedicato ai figli adolescenti? Partecipano e dimostrano interesse per le loro attività e i loro impegni?</a:t>
            </a:r>
          </a:p>
          <a:p>
            <a:pPr marL="484632" indent="-457200" algn="just">
              <a:buAutoNum type="arabicPeriod"/>
            </a:pPr>
            <a:r>
              <a:rPr lang="it-IT" dirty="0" smtClean="0">
                <a:solidFill>
                  <a:schemeClr val="tx1"/>
                </a:solidFill>
              </a:rPr>
              <a:t>Avvolte i giovani dicono ai genitori: “Mi avete dato tanto ma non mi avete dato ciò di cui avevo bisogno”. Che ne pensate di questa grave denuncia?</a:t>
            </a:r>
          </a:p>
          <a:p>
            <a:pPr marL="484632" indent="-457200" algn="just">
              <a:buAutoNum type="arabicPeriod"/>
            </a:pPr>
            <a:r>
              <a:rPr lang="it-IT" dirty="0" smtClean="0">
                <a:solidFill>
                  <a:schemeClr val="tx1"/>
                </a:solidFill>
              </a:rPr>
              <a:t>Gli adolescenti sono tutti presi a vivere il presente in modo frenetico. Come aiutare i figli a fare bei sogni e avere prospettive di futuro alte e raggiungibili?</a:t>
            </a:r>
            <a:endParaRPr lang="it-IT"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691680" y="260648"/>
            <a:ext cx="6172200" cy="936104"/>
          </a:xfrm>
        </p:spPr>
        <p:txBody>
          <a:bodyPr>
            <a:normAutofit fontScale="90000"/>
          </a:bodyPr>
          <a:lstStyle/>
          <a:p>
            <a:pPr algn="ctr"/>
            <a:r>
              <a:rPr lang="it-IT" dirty="0" smtClean="0">
                <a:solidFill>
                  <a:srgbClr val="C00000"/>
                </a:solidFill>
              </a:rPr>
              <a:t>Caratteristiche del genitore chioccia</a:t>
            </a:r>
            <a:endParaRPr lang="it-IT" dirty="0">
              <a:solidFill>
                <a:srgbClr val="C00000"/>
              </a:solidFill>
            </a:endParaRPr>
          </a:p>
        </p:txBody>
      </p:sp>
      <p:sp>
        <p:nvSpPr>
          <p:cNvPr id="3" name="Sottotitolo 2"/>
          <p:cNvSpPr>
            <a:spLocks noGrp="1"/>
          </p:cNvSpPr>
          <p:nvPr>
            <p:ph type="subTitle" idx="1"/>
          </p:nvPr>
        </p:nvSpPr>
        <p:spPr>
          <a:xfrm>
            <a:off x="2339752" y="1484784"/>
            <a:ext cx="6172200" cy="4896544"/>
          </a:xfrm>
        </p:spPr>
        <p:txBody>
          <a:bodyPr>
            <a:normAutofit fontScale="92500"/>
          </a:bodyPr>
          <a:lstStyle/>
          <a:p>
            <a:pPr>
              <a:buFont typeface="Wingdings" pitchFamily="2" charset="2"/>
              <a:buChar char="q"/>
            </a:pPr>
            <a:r>
              <a:rPr lang="it-IT" sz="2400" smtClean="0"/>
              <a:t> Prova </a:t>
            </a:r>
            <a:r>
              <a:rPr lang="it-IT" sz="2400" dirty="0" smtClean="0"/>
              <a:t>un attaccamento eccessivo</a:t>
            </a:r>
          </a:p>
          <a:p>
            <a:pPr>
              <a:buFont typeface="Wingdings" pitchFamily="2" charset="2"/>
              <a:buChar char="q"/>
            </a:pPr>
            <a:r>
              <a:rPr lang="it-IT" sz="2400" dirty="0" smtClean="0"/>
              <a:t> Trova penoso il distacco</a:t>
            </a:r>
          </a:p>
          <a:p>
            <a:pPr>
              <a:buFont typeface="Wingdings" pitchFamily="2" charset="2"/>
              <a:buChar char="q"/>
            </a:pPr>
            <a:r>
              <a:rPr lang="it-IT" sz="2400" dirty="0" smtClean="0"/>
              <a:t> E’ </a:t>
            </a:r>
            <a:r>
              <a:rPr lang="it-IT" sz="2400" dirty="0" err="1" smtClean="0"/>
              <a:t>iperpresente</a:t>
            </a:r>
            <a:r>
              <a:rPr lang="it-IT" sz="2400" dirty="0" smtClean="0"/>
              <a:t>  </a:t>
            </a:r>
          </a:p>
          <a:p>
            <a:pPr>
              <a:buFont typeface="Wingdings" pitchFamily="2" charset="2"/>
              <a:buChar char="q"/>
            </a:pPr>
            <a:r>
              <a:rPr lang="it-IT" sz="2400" dirty="0" smtClean="0"/>
              <a:t> Tende ad essere iperprotettivo</a:t>
            </a:r>
          </a:p>
          <a:p>
            <a:pPr>
              <a:buFont typeface="Wingdings" pitchFamily="2" charset="2"/>
              <a:buChar char="q"/>
            </a:pPr>
            <a:r>
              <a:rPr lang="it-IT" sz="2400" dirty="0" smtClean="0"/>
              <a:t> Si sente più sicuro con il figlio in casa</a:t>
            </a:r>
          </a:p>
          <a:p>
            <a:pPr marL="269875" indent="-269875">
              <a:buFont typeface="Wingdings" pitchFamily="2" charset="2"/>
              <a:buChar char="q"/>
            </a:pPr>
            <a:r>
              <a:rPr lang="it-IT" sz="2400" dirty="0" smtClean="0"/>
              <a:t>Pensa il figlio come fragile, indifeso,  continuamente bisognoso di assistenza</a:t>
            </a:r>
          </a:p>
          <a:p>
            <a:pPr marL="179388" indent="-179388">
              <a:buFont typeface="Wingdings" pitchFamily="2" charset="2"/>
              <a:buChar char="q"/>
            </a:pPr>
            <a:r>
              <a:rPr lang="it-IT" sz="2400" dirty="0" smtClean="0"/>
              <a:t> Teme la crescita del figlio</a:t>
            </a:r>
          </a:p>
          <a:p>
            <a:pPr>
              <a:buFont typeface="Wingdings" pitchFamily="2" charset="2"/>
              <a:buChar char="q"/>
            </a:pPr>
            <a:r>
              <a:rPr lang="it-IT" sz="2400" dirty="0" smtClean="0"/>
              <a:t> “Sacrifica” la vita al figlio</a:t>
            </a:r>
          </a:p>
          <a:p>
            <a:pPr marL="269875" indent="-269875">
              <a:buFont typeface="Wingdings" pitchFamily="2" charset="2"/>
              <a:buChar char="q"/>
            </a:pPr>
            <a:r>
              <a:rPr lang="it-IT" sz="2400" dirty="0" smtClean="0"/>
              <a:t>Fatica ad uscire da una logica di puro </a:t>
            </a:r>
            <a:r>
              <a:rPr lang="it-IT" sz="2400" dirty="0" err="1" smtClean="0"/>
              <a:t>accudimento</a:t>
            </a:r>
            <a:endParaRPr lang="it-IT" sz="2400" dirty="0" smtClean="0"/>
          </a:p>
          <a:p>
            <a:endParaRPr lang="it-IT" dirty="0" smtClean="0"/>
          </a:p>
          <a:p>
            <a:pPr>
              <a:buFont typeface="Wingdings" pitchFamily="2" charset="2"/>
              <a:buChar char="q"/>
            </a:pPr>
            <a:endParaRPr lang="it-IT" dirty="0" smtClean="0"/>
          </a:p>
          <a:p>
            <a:pPr>
              <a:buFont typeface="Wingdings" pitchFamily="2" charset="2"/>
              <a:buChar char="q"/>
            </a:pPr>
            <a:endParaRPr lang="it-IT" dirty="0" smtClean="0"/>
          </a:p>
          <a:p>
            <a:endParaRPr lang="it-IT" dirty="0"/>
          </a:p>
        </p:txBody>
      </p:sp>
      <p:pic>
        <p:nvPicPr>
          <p:cNvPr id="5" name="Picture 3" descr="C:\Users\Master\Desktop\Raccolta foto\foto PPT\chioccia-1.jpg"/>
          <p:cNvPicPr>
            <a:picLocks noChangeAspect="1" noChangeArrowheads="1"/>
          </p:cNvPicPr>
          <p:nvPr/>
        </p:nvPicPr>
        <p:blipFill>
          <a:blip r:embed="rId2" cstate="print"/>
          <a:srcRect/>
          <a:stretch>
            <a:fillRect/>
          </a:stretch>
        </p:blipFill>
        <p:spPr bwMode="auto">
          <a:xfrm>
            <a:off x="7635395" y="0"/>
            <a:ext cx="1508605" cy="213285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95736" y="332656"/>
            <a:ext cx="6172200" cy="648072"/>
          </a:xfrm>
        </p:spPr>
        <p:txBody>
          <a:bodyPr/>
          <a:lstStyle/>
          <a:p>
            <a:pPr algn="ctr"/>
            <a:r>
              <a:rPr lang="it-IT" dirty="0" smtClean="0">
                <a:solidFill>
                  <a:srgbClr val="C00000"/>
                </a:solidFill>
              </a:rPr>
              <a:t>Il genitore tigre</a:t>
            </a:r>
            <a:endParaRPr lang="it-IT" dirty="0">
              <a:solidFill>
                <a:srgbClr val="C00000"/>
              </a:solidFill>
            </a:endParaRPr>
          </a:p>
        </p:txBody>
      </p:sp>
      <p:sp>
        <p:nvSpPr>
          <p:cNvPr id="3" name="Sottotitolo 2"/>
          <p:cNvSpPr>
            <a:spLocks noGrp="1"/>
          </p:cNvSpPr>
          <p:nvPr>
            <p:ph type="subTitle" idx="1"/>
          </p:nvPr>
        </p:nvSpPr>
        <p:spPr>
          <a:xfrm>
            <a:off x="2267744" y="1340768"/>
            <a:ext cx="6172200" cy="5112568"/>
          </a:xfrm>
        </p:spPr>
        <p:txBody>
          <a:bodyPr>
            <a:normAutofit/>
          </a:bodyPr>
          <a:lstStyle/>
          <a:p>
            <a:r>
              <a:rPr lang="it-IT" sz="2000" dirty="0" smtClean="0"/>
              <a:t>Ho una bimba di otto anni che adoro. E’ tutta la mia vita. Io ci tengo tanto che il suo futuro sia di successo e farò di tutto perché non diventi una mediocre. Non posso sopportare che resti una del gruppo, una gregaria, perché il mondo è diviso in due, ci sono i leader e i </a:t>
            </a:r>
            <a:r>
              <a:rPr lang="it-IT" sz="2000" dirty="0" err="1" smtClean="0"/>
              <a:t>follower</a:t>
            </a:r>
            <a:r>
              <a:rPr lang="it-IT" sz="2000" dirty="0" smtClean="0"/>
              <a:t>. Sembra crudo dirlo, ma è la realtà dei fatti: o si domina o si patisce. Per essere felice lei dovrà stare dalla parte giusta, essere una leader, e leader non si nasce, si diventa. La vita è faticosa ed è meglio che impari da subito ad affrontarla con la dovuta durezza e decisione. Deve farsi una corazza per non soccombere sotto le difficoltà e diventare la più brava così da primeggiare e spiccare sugli altri.</a:t>
            </a:r>
            <a:endParaRPr lang="it-IT" sz="2000" dirty="0"/>
          </a:p>
        </p:txBody>
      </p:sp>
      <p:pic>
        <p:nvPicPr>
          <p:cNvPr id="2051" name="Picture 3" descr="C:\Users\Master\Desktop\Raccolta foto\foto PPT\tigre-1.jpg"/>
          <p:cNvPicPr>
            <a:picLocks noChangeAspect="1" noChangeArrowheads="1"/>
          </p:cNvPicPr>
          <p:nvPr/>
        </p:nvPicPr>
        <p:blipFill>
          <a:blip r:embed="rId2" cstate="print"/>
          <a:srcRect/>
          <a:stretch>
            <a:fillRect/>
          </a:stretch>
        </p:blipFill>
        <p:spPr bwMode="auto">
          <a:xfrm>
            <a:off x="0" y="-1"/>
            <a:ext cx="2267744" cy="2852561"/>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260648"/>
            <a:ext cx="6172200" cy="936104"/>
          </a:xfrm>
        </p:spPr>
        <p:txBody>
          <a:bodyPr>
            <a:normAutofit fontScale="90000"/>
          </a:bodyPr>
          <a:lstStyle/>
          <a:p>
            <a:pPr algn="ctr"/>
            <a:r>
              <a:rPr lang="it-IT" dirty="0" smtClean="0">
                <a:solidFill>
                  <a:srgbClr val="C00000"/>
                </a:solidFill>
              </a:rPr>
              <a:t>Caratteristiche del genitore tigre</a:t>
            </a:r>
            <a:endParaRPr lang="it-IT" dirty="0">
              <a:solidFill>
                <a:srgbClr val="C00000"/>
              </a:solidFill>
            </a:endParaRPr>
          </a:p>
        </p:txBody>
      </p:sp>
      <p:sp>
        <p:nvSpPr>
          <p:cNvPr id="3" name="Sottotitolo 2"/>
          <p:cNvSpPr>
            <a:spLocks noGrp="1"/>
          </p:cNvSpPr>
          <p:nvPr>
            <p:ph type="subTitle" idx="1"/>
          </p:nvPr>
        </p:nvSpPr>
        <p:spPr>
          <a:xfrm>
            <a:off x="2267744" y="2132856"/>
            <a:ext cx="6172200" cy="4248472"/>
          </a:xfrm>
        </p:spPr>
        <p:txBody>
          <a:bodyPr>
            <a:normAutofit/>
          </a:bodyPr>
          <a:lstStyle/>
          <a:p>
            <a:pPr marL="269875" indent="-269875">
              <a:buFont typeface="Wingdings" pitchFamily="2" charset="2"/>
              <a:buChar char="q"/>
            </a:pPr>
            <a:r>
              <a:rPr lang="it-IT" sz="2000" dirty="0" smtClean="0"/>
              <a:t>E’ l’unico a conoscere il proprio figlio e a sapere che cosa sia bene per lui</a:t>
            </a:r>
          </a:p>
          <a:p>
            <a:pPr>
              <a:buFont typeface="Wingdings" pitchFamily="2" charset="2"/>
              <a:buChar char="q"/>
            </a:pPr>
            <a:r>
              <a:rPr lang="it-IT" sz="2000" dirty="0" smtClean="0"/>
              <a:t>  Sa di dover essere autoritario e severo</a:t>
            </a:r>
          </a:p>
          <a:p>
            <a:pPr marL="269875" indent="-269875">
              <a:buFont typeface="Wingdings" pitchFamily="2" charset="2"/>
              <a:buChar char="q"/>
            </a:pPr>
            <a:r>
              <a:rPr lang="it-IT" sz="2000" dirty="0" smtClean="0"/>
              <a:t>Ritiene che l’educazione passi da obblighi, punizioni e minacce</a:t>
            </a:r>
          </a:p>
          <a:p>
            <a:pPr marL="269875" indent="-269875">
              <a:buFont typeface="Wingdings" pitchFamily="2" charset="2"/>
              <a:buChar char="q"/>
            </a:pPr>
            <a:r>
              <a:rPr lang="it-IT" sz="2000" dirty="0" smtClean="0"/>
              <a:t>Presta una totale dedizione all’apprendimento</a:t>
            </a:r>
          </a:p>
          <a:p>
            <a:pPr marL="269875" indent="-269875">
              <a:buFont typeface="Wingdings" pitchFamily="2" charset="2"/>
              <a:buChar char="q"/>
            </a:pPr>
            <a:r>
              <a:rPr lang="it-IT" sz="2000" dirty="0" smtClean="0"/>
              <a:t>Pretende il massimo dai figli e si sente di spronarli in continuazione perché diano sempre di più</a:t>
            </a:r>
          </a:p>
          <a:p>
            <a:pPr marL="269875" indent="-269875">
              <a:buFont typeface="Wingdings" pitchFamily="2" charset="2"/>
              <a:buChar char="q"/>
            </a:pPr>
            <a:r>
              <a:rPr lang="it-IT" sz="2000" dirty="0" smtClean="0"/>
              <a:t>Ha come obiettivo costruire il successo sociale del figlio</a:t>
            </a:r>
          </a:p>
          <a:p>
            <a:pPr>
              <a:buFont typeface="Wingdings" pitchFamily="2" charset="2"/>
              <a:buChar char="q"/>
            </a:pPr>
            <a:endParaRPr lang="it-IT" sz="2000" dirty="0" smtClean="0"/>
          </a:p>
          <a:p>
            <a:pPr>
              <a:buFont typeface="Wingdings" pitchFamily="2" charset="2"/>
              <a:buChar char="q"/>
            </a:pPr>
            <a:endParaRPr lang="it-IT" sz="2000" dirty="0" smtClean="0"/>
          </a:p>
          <a:p>
            <a:endParaRPr lang="it-IT" sz="2000" dirty="0"/>
          </a:p>
        </p:txBody>
      </p:sp>
      <p:pic>
        <p:nvPicPr>
          <p:cNvPr id="3074" name="Picture 2" descr="C:\Users\Master\Desktop\Raccolta foto\foto PPT\tigre-1.jpg"/>
          <p:cNvPicPr>
            <a:picLocks noChangeAspect="1" noChangeArrowheads="1"/>
          </p:cNvPicPr>
          <p:nvPr/>
        </p:nvPicPr>
        <p:blipFill>
          <a:blip r:embed="rId2" cstate="print"/>
          <a:srcRect/>
          <a:stretch>
            <a:fillRect/>
          </a:stretch>
        </p:blipFill>
        <p:spPr bwMode="auto">
          <a:xfrm>
            <a:off x="7596336" y="0"/>
            <a:ext cx="1547664" cy="1946783"/>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95736" y="332656"/>
            <a:ext cx="6172200" cy="648072"/>
          </a:xfrm>
        </p:spPr>
        <p:txBody>
          <a:bodyPr/>
          <a:lstStyle/>
          <a:p>
            <a:pPr algn="ctr"/>
            <a:r>
              <a:rPr lang="it-IT" dirty="0" smtClean="0">
                <a:solidFill>
                  <a:srgbClr val="C00000"/>
                </a:solidFill>
              </a:rPr>
              <a:t>Il genitore elicottero</a:t>
            </a:r>
            <a:endParaRPr lang="it-IT" dirty="0">
              <a:solidFill>
                <a:srgbClr val="C00000"/>
              </a:solidFill>
            </a:endParaRPr>
          </a:p>
        </p:txBody>
      </p:sp>
      <p:sp>
        <p:nvSpPr>
          <p:cNvPr id="3" name="Sottotitolo 2"/>
          <p:cNvSpPr>
            <a:spLocks noGrp="1"/>
          </p:cNvSpPr>
          <p:nvPr>
            <p:ph type="subTitle" idx="1"/>
          </p:nvPr>
        </p:nvSpPr>
        <p:spPr>
          <a:xfrm>
            <a:off x="2267744" y="1340768"/>
            <a:ext cx="6172200" cy="5112568"/>
          </a:xfrm>
        </p:spPr>
        <p:txBody>
          <a:bodyPr>
            <a:normAutofit/>
          </a:bodyPr>
          <a:lstStyle/>
          <a:p>
            <a:r>
              <a:rPr lang="it-IT" sz="2000" dirty="0" smtClean="0"/>
              <a:t>Ho un bimbo di dieci anni che adoro. E’ tutta la mia vita. Io so che lui è buono, anzi forse è proprio questo il problema: lui è troppo buono e il mondo che lo circonda è cattivo. Io mi fido di lui, è che non mi fido degli altri. Ci sono troppe brutte persone in giro: Ha bisogno di continua protezione e di controllo, soprattutto controllo. Non posso permettermi di perderlo un attimo di vista, ha bisogno di me. Senza di me è perso. Anche i suoi compiti e gli impegni non riesce a rispettarli con la dovuta regolarità. C’è bisogno di una presenza costante al suo fianco che lo guidi, lo corregga e lo tenga nella giusta via.</a:t>
            </a:r>
            <a:endParaRPr lang="it-IT" sz="2000" dirty="0"/>
          </a:p>
        </p:txBody>
      </p:sp>
      <p:pic>
        <p:nvPicPr>
          <p:cNvPr id="4098" name="Picture 2" descr="C:\Users\Master\Desktop\Raccolta foto\foto PPT\elicottero-1.jpg"/>
          <p:cNvPicPr>
            <a:picLocks noChangeAspect="1" noChangeArrowheads="1"/>
          </p:cNvPicPr>
          <p:nvPr/>
        </p:nvPicPr>
        <p:blipFill>
          <a:blip r:embed="rId2" cstate="print"/>
          <a:srcRect/>
          <a:stretch>
            <a:fillRect/>
          </a:stretch>
        </p:blipFill>
        <p:spPr bwMode="auto">
          <a:xfrm>
            <a:off x="0" y="0"/>
            <a:ext cx="2172698" cy="288032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260648"/>
            <a:ext cx="6172200" cy="936104"/>
          </a:xfrm>
        </p:spPr>
        <p:txBody>
          <a:bodyPr>
            <a:normAutofit fontScale="90000"/>
          </a:bodyPr>
          <a:lstStyle/>
          <a:p>
            <a:pPr algn="ctr"/>
            <a:r>
              <a:rPr lang="it-IT" dirty="0" smtClean="0">
                <a:solidFill>
                  <a:srgbClr val="C00000"/>
                </a:solidFill>
              </a:rPr>
              <a:t>Caratteristiche del genitore elicottero</a:t>
            </a:r>
            <a:endParaRPr lang="it-IT" dirty="0">
              <a:solidFill>
                <a:srgbClr val="C00000"/>
              </a:solidFill>
            </a:endParaRPr>
          </a:p>
        </p:txBody>
      </p:sp>
      <p:sp>
        <p:nvSpPr>
          <p:cNvPr id="3" name="Sottotitolo 2"/>
          <p:cNvSpPr>
            <a:spLocks noGrp="1"/>
          </p:cNvSpPr>
          <p:nvPr>
            <p:ph type="subTitle" idx="1"/>
          </p:nvPr>
        </p:nvSpPr>
        <p:spPr>
          <a:xfrm>
            <a:off x="2267744" y="1988840"/>
            <a:ext cx="6172200" cy="4248472"/>
          </a:xfrm>
        </p:spPr>
        <p:txBody>
          <a:bodyPr>
            <a:normAutofit/>
          </a:bodyPr>
          <a:lstStyle/>
          <a:p>
            <a:pPr>
              <a:buFont typeface="Wingdings" pitchFamily="2" charset="2"/>
              <a:buChar char="q"/>
            </a:pPr>
            <a:r>
              <a:rPr lang="it-IT" sz="2000" dirty="0" smtClean="0"/>
              <a:t> E’ portato all’</a:t>
            </a:r>
            <a:r>
              <a:rPr lang="it-IT" sz="2000" dirty="0" err="1" smtClean="0"/>
              <a:t>iperprotezione</a:t>
            </a:r>
            <a:endParaRPr lang="it-IT" sz="2000" dirty="0" smtClean="0"/>
          </a:p>
          <a:p>
            <a:pPr marL="269875" indent="-269875">
              <a:buFont typeface="Wingdings" pitchFamily="2" charset="2"/>
              <a:buChar char="q"/>
            </a:pPr>
            <a:r>
              <a:rPr lang="it-IT" sz="2000" dirty="0" smtClean="0"/>
              <a:t>Vuole tenere sotto controllo ogni aspetto della vita del figlio</a:t>
            </a:r>
          </a:p>
          <a:p>
            <a:pPr>
              <a:buFont typeface="Wingdings" pitchFamily="2" charset="2"/>
              <a:buChar char="q"/>
            </a:pPr>
            <a:r>
              <a:rPr lang="it-IT" sz="2000" dirty="0" smtClean="0"/>
              <a:t> Monitora costantemente le attività</a:t>
            </a:r>
          </a:p>
          <a:p>
            <a:pPr>
              <a:buFont typeface="Wingdings" pitchFamily="2" charset="2"/>
              <a:buChar char="q"/>
            </a:pPr>
            <a:r>
              <a:rPr lang="it-IT" sz="2000" dirty="0" smtClean="0"/>
              <a:t> Accompagna sempre fisicamente</a:t>
            </a:r>
          </a:p>
          <a:p>
            <a:pPr marL="269875" indent="-269875">
              <a:buFont typeface="Wingdings" pitchFamily="2" charset="2"/>
              <a:buChar char="q"/>
            </a:pPr>
            <a:r>
              <a:rPr lang="it-IT" sz="2000" dirty="0" smtClean="0"/>
              <a:t>Estende il controllo e il monitoraggio alla vita digitale</a:t>
            </a:r>
          </a:p>
          <a:p>
            <a:pPr marL="269875" indent="-269875">
              <a:buFont typeface="Wingdings" pitchFamily="2" charset="2"/>
              <a:buChar char="q"/>
            </a:pPr>
            <a:r>
              <a:rPr lang="it-IT" sz="2000" dirty="0" smtClean="0"/>
              <a:t>Racconta dettagliatamente agli altri la vita del figlio che controlla</a:t>
            </a:r>
          </a:p>
          <a:p>
            <a:pPr>
              <a:buFont typeface="Wingdings" pitchFamily="2" charset="2"/>
              <a:buChar char="q"/>
            </a:pPr>
            <a:endParaRPr lang="it-IT" sz="2000" dirty="0" smtClean="0"/>
          </a:p>
          <a:p>
            <a:endParaRPr lang="it-IT" sz="2000" dirty="0"/>
          </a:p>
        </p:txBody>
      </p:sp>
      <p:pic>
        <p:nvPicPr>
          <p:cNvPr id="5122" name="Picture 2" descr="C:\Users\Master\Desktop\Raccolta foto\foto PPT\elicottero-1.jpg"/>
          <p:cNvPicPr>
            <a:picLocks noChangeAspect="1" noChangeArrowheads="1"/>
          </p:cNvPicPr>
          <p:nvPr/>
        </p:nvPicPr>
        <p:blipFill>
          <a:blip r:embed="rId2" cstate="print"/>
          <a:srcRect/>
          <a:stretch>
            <a:fillRect/>
          </a:stretch>
        </p:blipFill>
        <p:spPr bwMode="auto">
          <a:xfrm>
            <a:off x="7535133" y="0"/>
            <a:ext cx="1608867" cy="213285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771800" y="260648"/>
            <a:ext cx="6172200" cy="720080"/>
          </a:xfrm>
        </p:spPr>
        <p:txBody>
          <a:bodyPr/>
          <a:lstStyle/>
          <a:p>
            <a:pPr algn="ctr"/>
            <a:r>
              <a:rPr lang="it-IT" dirty="0" smtClean="0">
                <a:solidFill>
                  <a:srgbClr val="C00000"/>
                </a:solidFill>
              </a:rPr>
              <a:t>Il genitore spazzaneve</a:t>
            </a:r>
            <a:endParaRPr lang="it-IT" dirty="0">
              <a:solidFill>
                <a:srgbClr val="C00000"/>
              </a:solidFill>
            </a:endParaRPr>
          </a:p>
        </p:txBody>
      </p:sp>
      <p:sp>
        <p:nvSpPr>
          <p:cNvPr id="3" name="Sottotitolo 2"/>
          <p:cNvSpPr>
            <a:spLocks noGrp="1"/>
          </p:cNvSpPr>
          <p:nvPr>
            <p:ph type="subTitle" idx="1"/>
          </p:nvPr>
        </p:nvSpPr>
        <p:spPr>
          <a:xfrm>
            <a:off x="2627784" y="1484784"/>
            <a:ext cx="6172200" cy="5040560"/>
          </a:xfrm>
        </p:spPr>
        <p:txBody>
          <a:bodyPr/>
          <a:lstStyle/>
          <a:p>
            <a:r>
              <a:rPr lang="it-IT" dirty="0" smtClean="0"/>
              <a:t>Ho un bimbo di undici anni che adoro. E’ tutta la mia vita. Mi dispiace così tanto quando lo vedo fare fatica, certe volte mi sento morire. Non riesco proprio a vederlo patire. Il mio compito è aiutarlo. La vita è già così difficile, io voglio rendergliela più facile, sento che devo difenderlo contro i soprusi dei prepotenti e i tanti problemi che lo possono ostacolare. Ha bisogno di me per cavarsela, il mondo è un posto difficile dove stare e gli serve l’aiuto di una persona di esperienza che gli voglia bene per andare avanti senza farsi male. Dovrà fare lo slalom tra insegnanti incapaci che lo puniranno per niente perché non sanno capirlo e amici che vorranno approfittarsi di lui oppure faranno i prepotenti. Meno male che ci sarò sempre io al suo fianco, anzi davanti a lui: a spianargli la strada.</a:t>
            </a:r>
            <a:endParaRPr lang="it-IT" dirty="0"/>
          </a:p>
        </p:txBody>
      </p:sp>
      <p:pic>
        <p:nvPicPr>
          <p:cNvPr id="6" name="Picture 2" descr="C:\Users\Master\Desktop\Raccolta foto\foto PPT\spazzaneve-1.jpg"/>
          <p:cNvPicPr>
            <a:picLocks noChangeAspect="1" noChangeArrowheads="1"/>
          </p:cNvPicPr>
          <p:nvPr/>
        </p:nvPicPr>
        <p:blipFill>
          <a:blip r:embed="rId2" cstate="print"/>
          <a:srcRect/>
          <a:stretch>
            <a:fillRect/>
          </a:stretch>
        </p:blipFill>
        <p:spPr bwMode="auto">
          <a:xfrm>
            <a:off x="0" y="0"/>
            <a:ext cx="2625631" cy="198884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481</TotalTime>
  <Words>2809</Words>
  <Application>Microsoft Office PowerPoint</Application>
  <PresentationFormat>Presentazione su schermo (4:3)</PresentationFormat>
  <Paragraphs>180</Paragraphs>
  <Slides>31</Slides>
  <Notes>1</Notes>
  <HiddenSlides>0</HiddenSlides>
  <MMClips>0</MMClips>
  <ScaleCrop>false</ScaleCrop>
  <HeadingPairs>
    <vt:vector size="4" baseType="variant">
      <vt:variant>
        <vt:lpstr>Tema</vt:lpstr>
      </vt:variant>
      <vt:variant>
        <vt:i4>1</vt:i4>
      </vt:variant>
      <vt:variant>
        <vt:lpstr>Titoli diapositive</vt:lpstr>
      </vt:variant>
      <vt:variant>
        <vt:i4>31</vt:i4>
      </vt:variant>
    </vt:vector>
  </HeadingPairs>
  <TitlesOfParts>
    <vt:vector size="32" baseType="lpstr">
      <vt:lpstr>Loggia</vt:lpstr>
      <vt:lpstr>Ogni figlio è uno spettacolo unico</vt:lpstr>
      <vt:lpstr>Diapositiva 2</vt:lpstr>
      <vt:lpstr>Il genitore chioccia</vt:lpstr>
      <vt:lpstr>Caratteristiche del genitore chioccia</vt:lpstr>
      <vt:lpstr>Il genitore tigre</vt:lpstr>
      <vt:lpstr>Caratteristiche del genitore tigre</vt:lpstr>
      <vt:lpstr>Il genitore elicottero</vt:lpstr>
      <vt:lpstr>Caratteristiche del genitore elicottero</vt:lpstr>
      <vt:lpstr>Il genitore spazzaneve</vt:lpstr>
      <vt:lpstr>Caratteristiche del genitore spazzaneve</vt:lpstr>
      <vt:lpstr>I quattro modelli in una visione d’insieme</vt:lpstr>
      <vt:lpstr>Bisogna uscire dalla logica del controllo</vt:lpstr>
      <vt:lpstr>Un figlio libero è un figlio autonomo</vt:lpstr>
      <vt:lpstr>Sindrome del nido vuoto</vt:lpstr>
      <vt:lpstr>Caratteristiche della sindrome del nido vuoto</vt:lpstr>
      <vt:lpstr>Una buona notizia</vt:lpstr>
      <vt:lpstr>Lo spettacolo del figlio che cresce</vt:lpstr>
      <vt:lpstr>    Adolescenti: 10 regole d’oro per aiutarli a crescere</vt:lpstr>
      <vt:lpstr>Adolescenti: 10 regole d’oro per aiutarli a crescere</vt:lpstr>
      <vt:lpstr>Diapositiva 20</vt:lpstr>
      <vt:lpstr>Adolescenti: 10 regole d’oro per aiutarli a crescere</vt:lpstr>
      <vt:lpstr>Adolescenti: 10 regole d’oro per aiutarli a crescere</vt:lpstr>
      <vt:lpstr>Adolescenti: 10 regole d’oro per aiutarli a crescere</vt:lpstr>
      <vt:lpstr>Adolescenti: 10 regole d’oro per aiutarli a crescere</vt:lpstr>
      <vt:lpstr>Adolescenti: 10 regole d’oro per aiutarli a crescere</vt:lpstr>
      <vt:lpstr>Adolescenti: 10 regole d’oro per aiutarli a crescere</vt:lpstr>
      <vt:lpstr>Adolescenti: 10 regole d’oro per aiutarli a crescere</vt:lpstr>
      <vt:lpstr>Adolescenti: 10 regole d’oro per aiutarli a crescere</vt:lpstr>
      <vt:lpstr>Adolescenti: 10 regole d’oro per aiutarli a crescere</vt:lpstr>
      <vt:lpstr>Ricordate!</vt:lpstr>
      <vt:lpstr>Confrontiamoci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Ogni figlio è uno spettacolo unico, 10 regole</dc:title>
  <dc:creator>Francesco Cannizzaro</dc:creator>
  <cp:lastModifiedBy>Master</cp:lastModifiedBy>
  <cp:revision>62</cp:revision>
  <dcterms:created xsi:type="dcterms:W3CDTF">2019-02-17T17:42:46Z</dcterms:created>
  <dcterms:modified xsi:type="dcterms:W3CDTF">2019-12-14T18:21:54Z</dcterms:modified>
</cp:coreProperties>
</file>